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custShowLst>
    <p:custShow name="自定义放映 1" id="0">
      <p:sldLst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0"/>
        <p:sld r:id="rId21"/>
        <p:sld r:id="rId22"/>
        <p:sld r:id="rId23"/>
        <p:sld r:id="rId24"/>
      </p:sldLst>
    </p:custShow>
  </p:custShowLst>
  <p:custDataLst>
    <p:tags r:id="rId2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87" autoAdjust="0"/>
  </p:normalViewPr>
  <p:slideViewPr>
    <p:cSldViewPr showGuides="1">
      <p:cViewPr varScale="1">
        <p:scale>
          <a:sx n="80" d="100"/>
          <a:sy n="80" d="100"/>
        </p:scale>
        <p:origin x="-1272" y="-84"/>
      </p:cViewPr>
      <p:guideLst>
        <p:guide orient="horz" pos="215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gs" Target="tags/tag22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notesMaster" Target="notesMasters/notesMaster1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hemeOverride" Target="../theme/themeOverride1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hemeOverride" Target="../theme/themeOverride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714356"/>
            <a:ext cx="7772400" cy="5072097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dirty="0" smtClean="0"/>
              <a:t>即墨区第二人民</a:t>
            </a:r>
            <a:r>
              <a:rPr lang="zh-CN" altLang="en-US" dirty="0" smtClean="0"/>
              <a:t>医院</a:t>
            </a:r>
            <a:br>
              <a:rPr lang="en-US" altLang="zh-CN" dirty="0" smtClean="0"/>
            </a:br>
            <a:br>
              <a:rPr lang="en-US" altLang="zh-CN" dirty="0" smtClean="0"/>
            </a:br>
            <a:r>
              <a:rPr lang="zh-CN" altLang="en-US" sz="4800" dirty="0" smtClean="0"/>
              <a:t>药品</a:t>
            </a:r>
            <a:r>
              <a:rPr lang="zh-CN" altLang="en-US" dirty="0" smtClean="0"/>
              <a:t>价格表</a:t>
            </a:r>
            <a:endParaRPr lang="zh-CN" altLang="en-US" dirty="0"/>
          </a:p>
        </p:txBody>
      </p:sp>
    </p:spTree>
  </p:cSld>
  <p:clrMapOvr>
    <a:masterClrMapping/>
  </p:clrMapOvr>
  <p:transition advTm="715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2844" y="142221"/>
          <a:ext cx="8858311" cy="645096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288900"/>
                <a:gridCol w="2068950"/>
                <a:gridCol w="357190"/>
                <a:gridCol w="1545362"/>
                <a:gridCol w="1597909"/>
              </a:tblGrid>
              <a:tr h="454025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 dirty="0"/>
                        <a:t>药品名称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30353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酒石酸美托洛尔片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50mg*30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珠海同源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10.05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29400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酒石酸美托洛尔片</a:t>
                      </a:r>
                      <a:r>
                        <a:rPr lang="en-US" altLang="zh-CN" sz="1400" u="none" strike="noStrike"/>
                        <a:t>JC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50mg*30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远大医药（中国）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2.62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25726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酒石酸美托洛尔注射液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5ml:5mg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辅仁药业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48.00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34115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甲硝唑氯化钠注射液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250ml:0.5g：2.25g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山东齐都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5.03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40490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甲硝唑片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0.2g*100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远大医药（中国）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5.07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25726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聚乙二醇</a:t>
                      </a:r>
                      <a:r>
                        <a:rPr lang="en-US" altLang="zh-CN" sz="1400" u="none" strike="noStrike"/>
                        <a:t>4000</a:t>
                      </a:r>
                      <a:r>
                        <a:rPr lang="zh-CN" altLang="en-US" sz="1400" u="none" strike="noStrike"/>
                        <a:t>散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10g*15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重庆华森制药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14.09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25726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口服补液盐</a:t>
                      </a:r>
                      <a:r>
                        <a:rPr lang="en-US" sz="1400" u="none" strike="noStrike"/>
                        <a:t>III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6</a:t>
                      </a:r>
                      <a:r>
                        <a:rPr lang="zh-CN" altLang="en-US" sz="1400" u="none" strike="noStrike"/>
                        <a:t>袋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西安安健药业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31.34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25726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康妇消炎栓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2g*9</a:t>
                      </a:r>
                      <a:r>
                        <a:rPr lang="zh-CN" altLang="en-US" sz="1400" u="none" strike="noStrike"/>
                        <a:t>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葵花药业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27.22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25726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苦甘颗粒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4g*12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上海医药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19.02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40490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克拉霉素胶囊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0.125g*12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山东新华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40490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卡培他滨片</a:t>
                      </a:r>
                      <a:r>
                        <a:rPr lang="en-US" altLang="zh-CN" sz="1400" u="none" strike="noStrike"/>
                        <a:t>.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0.5g*12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正大天晴药业集</a:t>
                      </a:r>
                      <a:r>
                        <a:rPr lang="zh-CN" altLang="en-US" sz="1400" u="none" strike="noStrike"/>
                        <a:t>团</a:t>
                      </a:r>
                      <a:endParaRPr lang="zh-CN" altLang="en-US" sz="1400" u="none" strike="noStrike"/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38.00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25726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狂犬病人免疫球蛋白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200iu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通路生物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165.00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40490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卡前列素氨丁三醇注射液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l-GR" sz="1400" u="none" strike="noStrike"/>
                        <a:t>250μ</a:t>
                      </a:r>
                      <a:r>
                        <a:rPr lang="en-US" sz="1400" u="none" strike="noStrike"/>
                        <a:t>g:1ml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常州四药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257.27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30353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开塞露</a:t>
                      </a:r>
                      <a:r>
                        <a:rPr lang="en-US" altLang="zh-CN" sz="1400" u="none" strike="noStrike"/>
                        <a:t>(</a:t>
                      </a:r>
                      <a:r>
                        <a:rPr lang="zh-CN" altLang="en-US" sz="1400" u="none" strike="noStrike"/>
                        <a:t>含甘油</a:t>
                      </a:r>
                      <a:r>
                        <a:rPr lang="en-US" altLang="zh-CN" sz="1400" u="none" strike="noStrike"/>
                        <a:t>)j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北京诚济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34036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开塞露</a:t>
                      </a:r>
                      <a:r>
                        <a:rPr lang="en-US" altLang="zh-CN" sz="1400" u="none" strike="noStrike"/>
                        <a:t>(</a:t>
                      </a:r>
                      <a:r>
                        <a:rPr lang="zh-CN" altLang="en-US" sz="1400" u="none" strike="noStrike"/>
                        <a:t>含甘油</a:t>
                      </a:r>
                      <a:r>
                        <a:rPr lang="en-US" altLang="zh-CN" sz="1400" u="none" strike="noStrike"/>
                        <a:t>)j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沈阳红旗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25726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卡托普利片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25mg*100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石家庄以岭药业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2.30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25726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快胃片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0.7g*36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上海医药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19.66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33147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口炎清颗粒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10g*12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包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延安制药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16.70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  <a:tr h="40490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雷贝拉唑肠溶片</a:t>
                      </a:r>
                      <a:r>
                        <a:rPr lang="en-US" altLang="zh-CN" sz="1400" u="none" strike="noStrike"/>
                        <a:t>JC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20mg*10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晋城海斯制药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8.16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930" marR="6930" marT="6930" marB="0"/>
                </a:tc>
              </a:tr>
            </a:tbl>
          </a:graphicData>
        </a:graphic>
      </p:graphicFrame>
    </p:spTree>
  </p:cSld>
  <p:clrMapOvr>
    <a:masterClrMapping/>
  </p:clrMapOvr>
  <p:transition advTm="1575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85720" y="357162"/>
          <a:ext cx="8643999" cy="628654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000396"/>
                <a:gridCol w="2357454"/>
                <a:gridCol w="571504"/>
                <a:gridCol w="1643074"/>
                <a:gridCol w="1071571"/>
              </a:tblGrid>
              <a:tr h="390185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 dirty="0"/>
                        <a:t>药品名称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277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来氟米特片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10mg*14s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河北万岁药业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35.00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5849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利伐沙班片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10mg*28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深圳信立泰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11.16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277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炉甘石洗剂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100ml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江苏鹏鹞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17.39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5849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氯化钾缓释片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0.5g*24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上海海虹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12.10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5849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罗红霉素分散片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50mg*24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四川科伦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6.19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5849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氯化钠注射液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3000ml:27g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成都青山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49.50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277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莲花清瘟胶囊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0.35g*24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石家庄以岭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11.09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277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莲花清瘟颗粒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6g*10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北京以岭药业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23.57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5849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氯雷他定片</a:t>
                      </a:r>
                      <a:r>
                        <a:rPr lang="en-US" sz="1400" u="none" strike="noStrike"/>
                        <a:t>JC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10mg*10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万特制药（海南）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8.28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5849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螺内酯片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20mg*100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杭州民生药业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13.80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277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硫酸阿托品注射液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1ml:1mg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天津金耀药业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5.60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5849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磷酸可待因片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30mg*20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青海制药厂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17.80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277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洛索洛芬钠胶囊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60mg*20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金鸿药业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17.41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5849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洛索洛芬钠片</a:t>
                      </a:r>
                      <a:r>
                        <a:rPr lang="en-US" altLang="zh-CN" sz="1400" u="none" strike="noStrike"/>
                        <a:t>JC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60mg*20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卫材辽宁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5.52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5849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硫酸吗啡注射液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1ml：10mg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青海制药厂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3.72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5849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硫酸庆大霉素注射液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2ml:8</a:t>
                      </a:r>
                      <a:r>
                        <a:rPr lang="zh-CN" altLang="en-US" sz="1400" u="none" strike="noStrike"/>
                        <a:t>万</a:t>
                      </a:r>
                      <a:r>
                        <a:rPr lang="en-US" sz="1400" u="none" strike="noStrike"/>
                        <a:t>IU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华润双鹤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0.40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5849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硫酸沙丁胺醇吸入气雾剂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l-GR" sz="1400" u="none" strike="noStrike"/>
                        <a:t>100μ</a:t>
                      </a:r>
                      <a:r>
                        <a:rPr lang="en-US" sz="1400" u="none" strike="noStrike"/>
                        <a:t>g*200</a:t>
                      </a:r>
                      <a:r>
                        <a:rPr lang="zh-CN" altLang="en-US" sz="1400" u="none" strike="noStrike"/>
                        <a:t>揿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山东京卫制药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16.95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277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硫酸特布他林雾化液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2ml：5mg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瑞典阿斯利康公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4.77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5849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铝碳酸镁咀嚼片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0.5g*20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拜耳医药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17.06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</a:tbl>
          </a:graphicData>
        </a:graphic>
      </p:graphicFrame>
    </p:spTree>
  </p:cSld>
  <p:clrMapOvr>
    <a:masterClrMapping/>
  </p:clrMapOvr>
  <p:transition advTm="1549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85718" y="285732"/>
          <a:ext cx="8644255" cy="6128057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071836"/>
                <a:gridCol w="2428892"/>
                <a:gridCol w="571504"/>
                <a:gridCol w="1571636"/>
                <a:gridCol w="1000131"/>
              </a:tblGrid>
              <a:tr h="391226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药品名称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35749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铝碳酸镁咀嚼片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0.5g*48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重庆华森制药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12.48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35749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六味地黄胶囊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0.3g*12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安徽九方制药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8.67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22713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门冬胰岛素</a:t>
                      </a:r>
                      <a:r>
                        <a:rPr lang="en-US" altLang="zh-CN" sz="1400" u="none" strike="noStrike"/>
                        <a:t>30</a:t>
                      </a:r>
                      <a:r>
                        <a:rPr lang="zh-CN" altLang="en-US" sz="1400" u="none" strike="noStrike"/>
                        <a:t>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甘李药业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59.43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22713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米非司酮片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25mg*6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浙江仙琚制药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15.98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22713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灭菌注射用水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山东齐都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0.13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22713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蜜炼川贝枇杷膏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345g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广州白云山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22.42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39306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摩罗丹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16</a:t>
                      </a:r>
                      <a:r>
                        <a:rPr lang="zh-CN" altLang="en-US" sz="1400" u="none" strike="noStrike"/>
                        <a:t>丸（</a:t>
                      </a:r>
                      <a:r>
                        <a:rPr lang="en-US" altLang="zh-CN" sz="1400" u="none" strike="noStrike"/>
                        <a:t>1.84</a:t>
                      </a:r>
                      <a:r>
                        <a:rPr lang="en-US" sz="1400" u="none" strike="noStrike"/>
                        <a:t>g）*9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邯郸制药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25.50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39306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马来酸噻吗洛尔滴眼液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5ml：25mg（0.5%）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山东博士伦福瑞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9.64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35749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孟鲁司特钠颗粒</a:t>
                      </a:r>
                      <a:r>
                        <a:rPr lang="en-US" altLang="zh-CN" sz="1400" u="none" strike="noStrike"/>
                        <a:t>JC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0.5g：4mg*10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江苏正大丰海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15.96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35749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马来酸依那普利片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10mg*16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扬子江药业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8.93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357492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u="none" strike="noStrike"/>
                        <a:t>米索前列醇片j</a:t>
                      </a:r>
                      <a:endParaRPr lang="pl-PL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0.2mg*3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华润紫竹药业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2.02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22713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蒙脱石散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3g*15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湖南华纳大药厂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4.16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22713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马应龙麝香痔疮膏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4g/</a:t>
                      </a:r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马应龙药业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3.45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27368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诺氟沙星胶囊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0.1g*20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上海青平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5.80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35749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诺氟沙星胶囊</a:t>
                      </a:r>
                      <a:r>
                        <a:rPr lang="en-US" altLang="zh-CN" sz="1400" u="none" strike="noStrike"/>
                        <a:t>JC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0.1g*24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烟台万润药业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8.48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22713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尼可地尔片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5mg*24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天方药业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25.68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35749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尼可刹米注射液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1.5ml:0.375g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天津金耀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4.96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35749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尼莫地平片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20mg*50</a:t>
                      </a:r>
                      <a:r>
                        <a:rPr lang="zh-CN" altLang="en-US" sz="1400" u="none" strike="noStrike"/>
                        <a:t>片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山东鲁抗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3.13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  <a:tr h="22713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尼莫地平注射液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20ml:4mg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山东方明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4.80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314" marR="6314" marT="6314" marB="0"/>
                </a:tc>
              </a:tr>
            </a:tbl>
          </a:graphicData>
        </a:graphic>
      </p:graphicFrame>
    </p:spTree>
  </p:cSld>
  <p:clrMapOvr>
    <a:masterClrMapping/>
  </p:clrMapOvr>
  <p:transition advTm="1525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85719" y="285726"/>
          <a:ext cx="8572562" cy="631213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286149"/>
                <a:gridCol w="2071702"/>
                <a:gridCol w="571504"/>
                <a:gridCol w="1500198"/>
                <a:gridCol w="1143009"/>
              </a:tblGrid>
              <a:tr h="433499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药品名称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4041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凝血酶冻干粉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500U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浙江杭康药业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27.00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4041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脑心通胶囊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0.4g*48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陕西步长制药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28.95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4041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普伐他汀钠片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40mg*7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第一三共药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57.52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2194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普济痔疮栓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1.3g*10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山东新时代药业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49.49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4041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破伤风抗毒素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1500IU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兰州生物制品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15.00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4041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破伤风人免疫球蛋白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250IU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通路生物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280.00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8649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喷昔洛韦乳膏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/>
                        <a:t>10g：0.1g</a:t>
                      </a:r>
                      <a:endParaRPr 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上海朝晖药业</a:t>
                      </a:r>
                      <a:r>
                        <a:rPr lang="en-US" altLang="zh-CN" sz="1400" u="none" strike="noStrike"/>
                        <a:t>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10.30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4041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曲安奈德益康唑乳膏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西安杨森制药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14.79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8649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曲安奈德注射液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1ml：40mg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昆明积大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7.94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8638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强力枇杷露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150ml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四川泰华堂制药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11.50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0480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清宣止咳颗粒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10g*6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江苏苏中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18.21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8649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清咽滴丸</a:t>
                      </a:r>
                      <a:r>
                        <a:rPr lang="en-US" sz="1400" u="none" strike="noStrike"/>
                        <a:t>X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20mg*100</a:t>
                      </a:r>
                      <a:r>
                        <a:rPr lang="zh-CN" altLang="en-US" sz="1400" u="none" strike="noStrike"/>
                        <a:t>丸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*</a:t>
                      </a:r>
                      <a:r>
                        <a:rPr lang="en-US" altLang="zh-CN" sz="1400" u="none" strike="noStrike"/>
                        <a:t>100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天津中新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33.00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4041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羟乙基淀粉</a:t>
                      </a:r>
                      <a:r>
                        <a:rPr lang="en-US" altLang="zh-CN" sz="1400" u="none" strike="noStrike"/>
                        <a:t>130/0.4</a:t>
                      </a:r>
                      <a:r>
                        <a:rPr lang="zh-CN" altLang="en-US" sz="1400" u="none" strike="noStrike"/>
                        <a:t>氯化钠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500ml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南京正大天晴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59.97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4041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羟乙基淀粉</a:t>
                      </a:r>
                      <a:r>
                        <a:rPr lang="en-US" altLang="zh-CN" sz="1400" u="none" strike="noStrike"/>
                        <a:t>130/0.4</a:t>
                      </a:r>
                      <a:r>
                        <a:rPr lang="zh-CN" altLang="en-US" sz="1400" u="none" strike="noStrike"/>
                        <a:t>氯化钠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500ml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华仁药业日照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7.85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8649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去乙酰毛花苷注射液</a:t>
                      </a:r>
                      <a:r>
                        <a:rPr lang="en-US" altLang="zh-CN" sz="1400" u="none" strike="noStrike"/>
                        <a:t>.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2ml：0.4mg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上海旭东海普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89.00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9941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气滞胃痛颗粒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2.5g(</a:t>
                      </a:r>
                      <a:r>
                        <a:rPr lang="zh-CN" altLang="en-US" sz="1400" u="none" strike="noStrike"/>
                        <a:t>无糖型</a:t>
                      </a:r>
                      <a:r>
                        <a:rPr lang="en-US" altLang="zh-CN" sz="1400" u="none" strike="noStrike"/>
                        <a:t>)*12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辽宁华润本溪三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20.40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8649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人促红素注射液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0.5ml：4000IU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科兴生物制药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8.78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2385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润肺膏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250g*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山东润中药业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35.00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8649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瑞格列奈片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0.5mg*60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北京北路药业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28.88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</a:tbl>
          </a:graphicData>
        </a:graphic>
      </p:graphicFrame>
    </p:spTree>
  </p:cSld>
  <p:clrMapOvr>
    <a:masterClrMapping/>
  </p:clrMapOvr>
  <p:transition advTm="1549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85720" y="285736"/>
          <a:ext cx="8643999" cy="635797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857520"/>
                <a:gridCol w="2786082"/>
                <a:gridCol w="571504"/>
                <a:gridCol w="1428760"/>
                <a:gridCol w="1000133"/>
              </a:tblGrid>
              <a:tr h="394619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 dirty="0"/>
                        <a:t>药品名称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 dirty="0"/>
                        <a:t>单位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6256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瑞格列奈片</a:t>
                      </a:r>
                      <a:r>
                        <a:rPr lang="en-US" sz="1400" u="none" strike="noStrike"/>
                        <a:t>JC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1.0mg*30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北京福元医药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7.18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6256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乳癖消片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0.34g*100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辽宁上药好护士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25.01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6256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瑞舒伐他汀钙片</a:t>
                      </a:r>
                      <a:r>
                        <a:rPr lang="en-US" altLang="zh-CN" sz="1400" u="none" strike="noStrike"/>
                        <a:t>(</a:t>
                      </a:r>
                      <a:r>
                        <a:rPr lang="zh-CN" altLang="en-US" sz="1400" u="none" strike="noStrike"/>
                        <a:t>医保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10mg*28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浙江海正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5.60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3036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乳酸依沙吖啶注射液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广西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98.00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6256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乳酸左氧氟沙星片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0.1g*12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四川泰华堂制药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6.00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3036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乳酸左氧氟沙星注射液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5ml:0.5g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四川美大康华药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5.40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3036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人血白蛋白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河北大安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412.00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6256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润燥止痒胶囊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0.5g*48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国药集团同济堂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33.70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6256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疏风解毒胶囊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0.52g*36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安徽济人药业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33.09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3036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缩宫素注射液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1ml:5iu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马鞍山丰原制药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1.20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6256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双黄连颗粒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5g*15</a:t>
                      </a:r>
                      <a:r>
                        <a:rPr lang="zh-CN" altLang="en-US" sz="1400" u="none" strike="noStrike"/>
                        <a:t>袋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烟台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16.00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6256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羧甲司坦口服溶液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10ml:0.5g(5%)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北京诚济制药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20.89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3036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参苓白术散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6g*10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吉林延边朝药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24.95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6256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双氯芬酸钠缓释胶囊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50mg*24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南京易亨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6256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双氯芬酸钠缓释片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0.1g*12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国药集团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6256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沙美特罗替卡松粉吸入剂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0.05mg*0.25mg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法国</a:t>
                      </a:r>
                      <a:r>
                        <a:rPr lang="en-US" sz="1400" u="none" strike="noStrike"/>
                        <a:t>GLAXO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193.61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6256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参芪五味子胶囊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0.25g64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陕西东泰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23.68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3036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湿润烧伤膏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40g/</a:t>
                      </a:r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汕头市美宝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75.00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3036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肾石通颗粒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15g*12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河北万岁药业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25.00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</a:tbl>
          </a:graphicData>
        </a:graphic>
      </p:graphicFrame>
    </p:spTree>
  </p:cSld>
  <p:clrMapOvr>
    <a:masterClrMapping/>
  </p:clrMapOvr>
  <p:transition advTm="1521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85718" y="357158"/>
          <a:ext cx="8644255" cy="617537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286150"/>
                <a:gridCol w="2071702"/>
                <a:gridCol w="357190"/>
                <a:gridCol w="1857388"/>
                <a:gridCol w="1071569"/>
              </a:tblGrid>
              <a:tr h="387499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药品名称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22620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肾上腺色腙片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5mg*21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江苏亚邦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37.67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35602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麝香保心丸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22.5mg*42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上海和黄药业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32.40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35602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速效救心丸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40mg*150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天津中新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38.00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35602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头孢呋辛酯片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0.25g*8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广州白云山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3.87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35602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头孢克洛胶囊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0.25g*20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广州南新药业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12.38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35602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头孢克洛颗粒</a:t>
                      </a:r>
                      <a:r>
                        <a:rPr lang="en-US" altLang="zh-CN" sz="1400" u="none" strike="noStrike"/>
                        <a:t>t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0.25g*6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山东鲁抗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7.39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22620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头孢克肟胶囊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0.1g*6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国药集团致君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15.00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22620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妥布霉素地塞米松滴眼液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江西珍视明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9.20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35602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天麻胶囊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0.25g*36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河北万岁药业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6.50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37211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碳酸钙</a:t>
                      </a:r>
                      <a:r>
                        <a:rPr lang="en-US" sz="1400" u="none" strike="noStrike"/>
                        <a:t>D3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600mg:125</a:t>
                      </a:r>
                      <a:r>
                        <a:rPr lang="zh-CN" altLang="en-US" sz="1400" u="none" strike="noStrike"/>
                        <a:t>单位*</a:t>
                      </a:r>
                      <a:r>
                        <a:rPr lang="en-US" altLang="zh-CN" sz="1400" u="none" strike="noStrike"/>
                        <a:t>30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惠氏制药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0.90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35602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通心络胶囊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0.26g*40</a:t>
                      </a:r>
                      <a:r>
                        <a:rPr lang="zh-CN" altLang="en-US" sz="1400" u="none" strike="noStrike"/>
                        <a:t>粒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石家庄以岭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34.81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35602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维生素</a:t>
                      </a:r>
                      <a:r>
                        <a:rPr lang="en-US" altLang="zh-CN" sz="1400" u="none" strike="noStrike"/>
                        <a:t>B12</a:t>
                      </a:r>
                      <a:r>
                        <a:rPr lang="zh-CN" altLang="en-US" sz="1400" u="none" strike="noStrike"/>
                        <a:t>注射液</a:t>
                      </a:r>
                      <a:r>
                        <a:rPr lang="en-US" altLang="zh-CN" sz="1400" u="none" strike="noStrike"/>
                        <a:t>j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1ml:0.5mg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山西晋新双鹤药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0.15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22620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维生素</a:t>
                      </a:r>
                      <a:r>
                        <a:rPr lang="en-US" altLang="zh-CN" sz="1400" u="none" strike="noStrike"/>
                        <a:t>B1</a:t>
                      </a:r>
                      <a:r>
                        <a:rPr lang="zh-CN" altLang="en-US" sz="1400" u="none" strike="noStrike"/>
                        <a:t>注射液</a:t>
                      </a:r>
                      <a:r>
                        <a:rPr lang="en-US" altLang="zh-CN" sz="1400" u="none" strike="noStrike"/>
                        <a:t>j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2ml:0.1g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山东方明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0.38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22620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维生素</a:t>
                      </a:r>
                      <a:r>
                        <a:rPr lang="en-US" altLang="zh-CN" sz="1400" u="none" strike="noStrike"/>
                        <a:t>B6</a:t>
                      </a:r>
                      <a:r>
                        <a:rPr lang="zh-CN" altLang="en-US" sz="1400" u="none" strike="noStrike"/>
                        <a:t>注射液</a:t>
                      </a:r>
                      <a:r>
                        <a:rPr lang="en-US" altLang="zh-CN" sz="1400" u="none" strike="noStrike"/>
                        <a:t>j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2ml:0.1g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遂成药业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0.43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35602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维生素</a:t>
                      </a:r>
                      <a:r>
                        <a:rPr lang="en-US" altLang="zh-CN" sz="1400" u="none" strike="noStrike"/>
                        <a:t>C</a:t>
                      </a:r>
                      <a:r>
                        <a:rPr lang="zh-CN" altLang="en-US" sz="1400" u="none" strike="noStrike"/>
                        <a:t>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2ml：0.5g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瑞阳制药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0.11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22620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维生素</a:t>
                      </a:r>
                      <a:r>
                        <a:rPr lang="en-US" altLang="zh-CN" sz="1400" u="none" strike="noStrike"/>
                        <a:t>K1</a:t>
                      </a:r>
                      <a:r>
                        <a:rPr lang="zh-CN" altLang="en-US" sz="1400" u="none" strike="noStrike"/>
                        <a:t>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1ml:10mg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遂成药业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27.00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22620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稳心颗粒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5g*9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山东步长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26.50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35602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硝苯地平缓释片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20mg*60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迪沙药业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5.88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  <a:tr h="22620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硝苯地平控释片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30mg*7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拜耳医药保健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24.47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358" marR="6358" marT="6358" marB="0"/>
                </a:tc>
              </a:tr>
            </a:tbl>
          </a:graphicData>
        </a:graphic>
      </p:graphicFrame>
    </p:spTree>
  </p:cSld>
  <p:clrMapOvr>
    <a:masterClrMapping/>
  </p:clrMapOvr>
  <p:transition advTm="1594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85719" y="357164"/>
          <a:ext cx="8644255" cy="611133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286149"/>
                <a:gridCol w="1785950"/>
                <a:gridCol w="785818"/>
                <a:gridCol w="1714512"/>
                <a:gridCol w="1071570"/>
              </a:tblGrid>
              <a:tr h="428629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药品名称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3770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硝苯地平控释片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30mg*14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南京易亨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47.50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3770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小儿柴桂退热颗粒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5g*12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葵花药业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22.61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3770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小儿热速清颗粒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6g*10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江西倍肯药业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26.65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8215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辛伐他汀片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20mg*28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浙江京新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2.96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3770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辛伐他汀片慢病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10mg*20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江苏平光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5.60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3770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香菊胶囊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0.3g*24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山东步长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12.34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8215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心可舒片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0.31g*48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山东沃华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20.78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3770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西咪替丁注射液</a:t>
                      </a:r>
                      <a:r>
                        <a:rPr lang="en-US" sz="1400" u="none" strike="noStrike"/>
                        <a:t>j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2ml:0.2g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山东方明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3770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吸入用布地奈德混悬液</a:t>
                      </a:r>
                      <a:r>
                        <a:rPr lang="en-US" altLang="zh-CN" sz="1400" u="none" strike="noStrike"/>
                        <a:t>JC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2ml：1mg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健康元药业集团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3.39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3770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吸入用布地奈德混悬液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2ml：1mg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澳大利亚阿斯利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14.04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8215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吸入用布地奈德混悬液</a:t>
                      </a:r>
                      <a:r>
                        <a:rPr lang="en-US" altLang="zh-CN" sz="1400" u="none" strike="noStrike"/>
                        <a:t>A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2ml：0.5mg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澳大利亚阿斯利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8.26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3770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吸入用七氟烷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100ml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鲁南贝特制药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580.00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8215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吸入用异丙托溴铵溶液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2ml:500</a:t>
                      </a:r>
                      <a:r>
                        <a:rPr lang="el-GR" sz="1400" u="none" strike="noStrike"/>
                        <a:t>μ</a:t>
                      </a:r>
                      <a:r>
                        <a:rPr lang="en-US" sz="1400" u="none" strike="noStrike"/>
                        <a:t>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四川普锐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1.49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8215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吸入用乙酰半胱氨酸溶液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3ml：0.3g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阿斯利康制药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13.30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8215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硝酸甘油片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0.5mg*108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山东信谊制药</a:t>
                      </a:r>
                      <a:r>
                        <a:rPr lang="en-US" altLang="zh-CN" sz="1400" u="none" strike="noStrike"/>
                        <a:t>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58.60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3770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硝酸甘油注射液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1ml:5mg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山西康宝生物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15.80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28448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硝酸毛果芸香碱滴眼液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5ml:25mg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山东博士伦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9.75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4607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硝酸咪康唑乳膏</a:t>
                      </a:r>
                      <a:r>
                        <a:rPr lang="en-US" sz="1400" u="none" strike="noStrike"/>
                        <a:t>j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20g：0.4g（2%）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西安杨森制药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11.79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  <a:tr h="38215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缬沙坦氨氯地平片（</a:t>
                      </a:r>
                      <a:r>
                        <a:rPr lang="en-US" altLang="zh-CN" sz="1400" u="none" strike="noStrike"/>
                        <a:t>I</a:t>
                      </a:r>
                      <a:r>
                        <a:rPr lang="zh-CN" altLang="en-US" sz="1400" u="none" strike="noStrike"/>
                        <a:t>）</a:t>
                      </a:r>
                      <a:r>
                        <a:rPr lang="en-US" altLang="zh-CN" sz="1400" u="none" strike="noStrike"/>
                        <a:t>JC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80mg:5mg*7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江苏恒瑞医药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9.72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778" marR="6778" marT="6778" marB="0"/>
                </a:tc>
              </a:tr>
            </a:tbl>
          </a:graphicData>
        </a:graphic>
      </p:graphicFrame>
    </p:spTree>
  </p:cSld>
  <p:clrMapOvr>
    <a:masterClrMapping/>
  </p:clrMapOvr>
  <p:transition advTm="1517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57158" y="357160"/>
          <a:ext cx="8501380" cy="6158987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214710"/>
                <a:gridCol w="1857388"/>
                <a:gridCol w="785818"/>
                <a:gridCol w="1643074"/>
                <a:gridCol w="1000133"/>
              </a:tblGrid>
              <a:tr h="391160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药品名称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22835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缬沙坦胶囊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80mg*28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天大药业（珠海）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4.64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35940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缬沙坦氢氯噻嗪片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80mg*12.5mg*12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华润赛科药业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27.45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22835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消旋山莨菪碱片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5mg*100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杭州民生药业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19.60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35940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消炎利胆片</a:t>
                      </a:r>
                      <a:r>
                        <a:rPr lang="en-US" altLang="zh-CN" sz="1400" u="none" strike="noStrike"/>
                        <a:t>.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0.25g*100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惠州大亚制药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13.80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35940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异丙托溴铵吸入溶液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2ml：250</a:t>
                      </a:r>
                      <a:r>
                        <a:rPr lang="el-GR" sz="1400" u="none" strike="noStrike"/>
                        <a:t>μ</a:t>
                      </a:r>
                      <a:r>
                        <a:rPr lang="en-US" sz="1400" u="none" strike="noStrike"/>
                        <a:t>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山东京卫制药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3.82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35940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吲哚美辛栓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50mg*10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马应龙药业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35940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吲达帕胺缓释片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1.5mg*60</a:t>
                      </a:r>
                      <a:r>
                        <a:rPr lang="zh-CN" altLang="en-US" sz="1400" u="none" strike="noStrike"/>
                        <a:t>片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济南高华制药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19.98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22835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吲达帕胺片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2.5mg*30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烟台巨先药业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1.30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35940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胰岛素注射液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10ML:400IU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江苏万邦生化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23.82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35940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厄贝沙坦片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75mg*28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浙江华海药业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5.46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22835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氧氟沙星滴耳液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5ml:15mg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威海华新药业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2.20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22835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异氟烷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100ml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山东科源制药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358.00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22835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硫酸氢氯吡格雷片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75mg*7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赛诺菲安万特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17.81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35940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益母草颗粒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15g*10</a:t>
                      </a:r>
                      <a:r>
                        <a:rPr lang="zh-CN" altLang="en-US" sz="1400" u="none" strike="noStrike"/>
                        <a:t>袋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包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包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山东岳草堂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29210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孟鲁司特钠片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10mg*5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杭州默沙东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19.38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30226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云南白药创口贴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100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云南白药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17.38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34036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云南白药膏</a:t>
                      </a:r>
                      <a:r>
                        <a:rPr lang="en-US" sz="1400" u="none" strike="noStrike"/>
                        <a:t>T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6.5cm×10cm*10</a:t>
                      </a:r>
                      <a:r>
                        <a:rPr lang="zh-CN" altLang="en-US" sz="1400" u="none" strike="noStrike"/>
                        <a:t>贴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云南白药集团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42.10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35940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云南白药胶囊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0.25g*16</a:t>
                      </a:r>
                      <a:r>
                        <a:rPr lang="zh-CN" altLang="en-US" sz="1400" u="none" strike="noStrike"/>
                        <a:t>粒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云南白药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17.66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  <a:tr h="22835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玉屏风颗粒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5g*21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国药集团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30.15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492" marR="6492" marT="6492" marB="0"/>
                </a:tc>
              </a:tr>
            </a:tbl>
          </a:graphicData>
        </a:graphic>
      </p:graphicFrame>
    </p:spTree>
  </p:cSld>
  <p:clrMapOvr>
    <a:masterClrMapping/>
  </p:clrMapOvr>
  <p:transition advTm="1559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85718" y="357164"/>
          <a:ext cx="8644255" cy="626173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000398"/>
                <a:gridCol w="2571768"/>
                <a:gridCol w="357190"/>
                <a:gridCol w="1714512"/>
                <a:gridCol w="1000132"/>
              </a:tblGrid>
              <a:tr h="392287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药品名称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36042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益气维血片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0.57g*24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广东红珊瑚药业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30.79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22900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盐酸阿比多尔片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0.1g*6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江苏吴中医药集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28.20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36042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盐酸胺碘酮注射液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2ml:0.15g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山东方明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23.02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22900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盐酸艾司氯胺酮注射液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2ml:50mg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江苏恒瑞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91.80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36042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盐酸氨溴索片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30mg*20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山东裕欣药业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36042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盐酸氨溴索注射液</a:t>
                      </a:r>
                      <a:r>
                        <a:rPr lang="en-US" altLang="zh-CN" sz="1400" u="none" strike="noStrike"/>
                        <a:t>JC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2ml：15mg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国药集团国瑞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0.47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36042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盐酸布比卡因注射液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5ml:37.5mg/</a:t>
                      </a:r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山东华鲁制药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37.50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22900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盐酸丙卡特罗片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l-GR" sz="1400" u="none" strike="noStrike"/>
                        <a:t>25μ</a:t>
                      </a:r>
                      <a:r>
                        <a:rPr lang="en-US" sz="1400" u="none" strike="noStrike"/>
                        <a:t>g*40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安徽环球药业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25.96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36042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盐酸丙卡特罗片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l-GR" sz="1400" u="none" strike="noStrike"/>
                        <a:t>25μ</a:t>
                      </a:r>
                      <a:r>
                        <a:rPr lang="en-US" sz="1400" u="none" strike="noStrike"/>
                        <a:t>g*20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青岛国大药业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13.69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36042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盐酸多巴胺注射液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2ml：20mg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亚邦医药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2.92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22900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盐酸多巴酚丁胺注射液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2ml:20mg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广东南国药业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19.04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22900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盐酸丁卡因胶浆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8g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西安利君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18.44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36042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盐酸二甲双胍缓释片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0.5g*60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石药集团欧意药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5.13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36042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盐酸二甲双胍片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0.5g*60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石药集团欧意药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3.40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22900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盐酸氟桂利嗪分散片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5mg*12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青岛国大药业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8.45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22900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盐酸氟桂利嗪胶囊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5mg*60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山东方明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2.65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22900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盐酸伐昔洛韦缓释片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0.6g*3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四川科伦药业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69.29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22900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盐酸甲氧氯普胺注射液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1ml:10mg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河南润弘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1.42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29527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盐酸克林霉素胶囊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0.15g*10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四川科伦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1.76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  <a:tr h="22900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盐酸克林霉素注射液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0.15g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广州白云山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0.63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436" marR="6436" marT="6436" marB="0"/>
                </a:tc>
              </a:tr>
            </a:tbl>
          </a:graphicData>
        </a:graphic>
      </p:graphicFrame>
    </p:spTree>
  </p:cSld>
  <p:clrMapOvr>
    <a:masterClrMapping/>
  </p:clrMapOvr>
  <p:transition advTm="1569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85719" y="285724"/>
          <a:ext cx="8644255" cy="6383293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214711"/>
                <a:gridCol w="1857388"/>
                <a:gridCol w="857256"/>
                <a:gridCol w="1643074"/>
                <a:gridCol w="1071569"/>
              </a:tblGrid>
              <a:tr h="403375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药品名称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2354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盐酸洛贝林注射液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1ml:3mg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上海禾丰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9.22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2354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盐酸氯丙嗪注射液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1ml:25mg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上海禾丰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0.87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37061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盐酸利多卡因胶浆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10g:0.2g.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浙江康德药业集</a:t>
                      </a:r>
                      <a:r>
                        <a:rPr lang="zh-CN" altLang="en-US" sz="1400" u="none" strike="noStrike"/>
                        <a:t>团</a:t>
                      </a:r>
                      <a:endParaRPr lang="zh-CN" altLang="en-US" sz="1400" u="none" strike="noStrike"/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2354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盐酸利多卡因注射液</a:t>
                      </a:r>
                      <a:r>
                        <a:rPr lang="en-US" altLang="zh-CN" sz="1400" u="none" strike="noStrike"/>
                        <a:t>j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5ml:0.1g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遂成药业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2.40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37061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盐酸罗哌卡因注射液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10ml：0.1g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宜昌人福药业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19.80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2354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盐酸吗啡缓释片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10mg*10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西南药业股份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4.44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2354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盐酸吗啡缓释片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30mg*10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西南药业股份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8.68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37061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盐酸麻黄碱注射液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1ml：30mg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东北制药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17.20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2354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盐酸莫西沙星片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0.4g*6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四川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16.24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37061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盐酸哌替啶注射液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2ml：100mg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青海制药厂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2.95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37061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盐酸羟甲唑啉滴鼻液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10ml：5mg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南京天朗制药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21.96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2354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盐酸曲马多注射液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2ml*0.1g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上海旭东海普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37061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盐酸曲马多注射液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2ml：100mg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德国</a:t>
                      </a:r>
                      <a:r>
                        <a:rPr lang="en-US" sz="1400" u="none" strike="noStrike"/>
                        <a:t>Grunenthal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10.12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37061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盐酸曲美他嗪片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20mg*30</a:t>
                      </a:r>
                      <a:r>
                        <a:rPr lang="zh-CN" altLang="en-US" sz="1400" u="none" strike="noStrike"/>
                        <a:t>片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江苏吴中医药集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2.35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2354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盐酸肾上腺素注射液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1ml:1mg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远大医药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4.80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32448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盐酸坦索罗辛缓释胶囊</a:t>
                      </a:r>
                      <a:r>
                        <a:rPr lang="en-US" altLang="zh-CN" sz="1400" u="none" strike="noStrike"/>
                        <a:t>.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0.2mg*30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杭州康恩贝制药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15.10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2354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盐酸托烷司琼注射液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1ml:5mg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齐鲁制药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19.60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2354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盐酸乌拉地尔注射液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Takeda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47.04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2354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盐酸消旋山莨菪碱注射液</a:t>
                      </a:r>
                      <a:r>
                        <a:rPr lang="en-US" altLang="zh-CN" sz="1400" u="none" strike="noStrike"/>
                        <a:t>j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1ml:10mg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杭州民生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2.38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2354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盐酸异丙嗪注射液</a:t>
                      </a:r>
                      <a:r>
                        <a:rPr lang="en-US" altLang="zh-CN" sz="1400" u="none" strike="noStrike"/>
                        <a:t>j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2ml:50mg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上海禾丰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2.88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  <a:tr h="23547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盐酸异丙肾上腺素注射液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2ml:1mg.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上海禾丰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39.60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471" marR="6471" marT="6471" marB="0"/>
                </a:tc>
              </a:tr>
            </a:tbl>
          </a:graphicData>
        </a:graphic>
      </p:graphicFrame>
    </p:spTree>
  </p:cSld>
  <p:clrMapOvr>
    <a:masterClrMapping/>
  </p:clrMapOvr>
  <p:transition advTm="1560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07284" y="260559"/>
          <a:ext cx="8858312" cy="633313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179433"/>
                <a:gridCol w="2102343"/>
                <a:gridCol w="992875"/>
                <a:gridCol w="1985752"/>
                <a:gridCol w="1597909"/>
              </a:tblGrid>
              <a:tr h="338001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 dirty="0"/>
                        <a:t>药品名称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0515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0.9%</a:t>
                      </a:r>
                      <a:r>
                        <a:rPr lang="zh-CN" altLang="en-US" sz="1400" u="none" strike="noStrike"/>
                        <a:t>氯化钠注射液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10ml：90mg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山东齐都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0.16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0479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 dirty="0"/>
                        <a:t>10%</a:t>
                      </a:r>
                      <a:r>
                        <a:rPr lang="zh-CN" altLang="en-US" sz="1400" u="none" strike="noStrike" dirty="0"/>
                        <a:t>聚维酮碘溶液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200ml:20g（10%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广东科伦药业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23.15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10%</a:t>
                      </a:r>
                      <a:r>
                        <a:rPr lang="zh-CN" altLang="en-US" sz="1400" u="none" strike="noStrike"/>
                        <a:t>氯化钠注射液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10ml:1g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华润双鹤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0.40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0479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10%</a:t>
                      </a:r>
                      <a:r>
                        <a:rPr lang="zh-CN" altLang="en-US" sz="1400" u="none" strike="noStrike"/>
                        <a:t>葡萄糖酸钙注射液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10ml：1g/</a:t>
                      </a:r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双鹤利民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9.80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0479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10%</a:t>
                      </a:r>
                      <a:r>
                        <a:rPr lang="zh-CN" altLang="en-US" sz="1400" u="none" strike="noStrike"/>
                        <a:t>脂肪乳注射液（</a:t>
                      </a:r>
                      <a:r>
                        <a:rPr lang="en-US" sz="1400" u="none" strike="noStrike"/>
                        <a:t>c1424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500ml：50g：6g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四川科伦药业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23.40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0479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15%</a:t>
                      </a:r>
                      <a:r>
                        <a:rPr lang="zh-CN" altLang="en-US" sz="1400" u="none" strike="noStrike"/>
                        <a:t>氯化钾注射液</a:t>
                      </a:r>
                      <a:r>
                        <a:rPr lang="en-US" altLang="zh-CN" sz="1400" u="none" strike="noStrike"/>
                        <a:t>j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10ml:1.5g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湖北科伦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1.30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0479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25%</a:t>
                      </a:r>
                      <a:r>
                        <a:rPr lang="zh-CN" altLang="en-US" sz="1400" u="none" strike="noStrike"/>
                        <a:t>硫酸镁注射液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10ml:2.5g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天津金耀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6.65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0479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5%</a:t>
                      </a:r>
                      <a:r>
                        <a:rPr lang="zh-CN" altLang="en-US" sz="1400" u="none" strike="noStrike"/>
                        <a:t>葡萄糖注射液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100ml:5g(5%)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 dirty="0"/>
                        <a:t>袋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青州尧王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3.65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0479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5%</a:t>
                      </a:r>
                      <a:r>
                        <a:rPr lang="zh-CN" altLang="en-US" sz="1400" u="none" strike="noStrike"/>
                        <a:t>葡萄糖注射液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250ml:12.5g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青州尧王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3.88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56235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5%</a:t>
                      </a:r>
                      <a:r>
                        <a:rPr lang="zh-CN" altLang="en-US" sz="1400" u="none" strike="noStrike"/>
                        <a:t>碳酸氢钠注射液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250ml:12.5g/</a:t>
                      </a:r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山东齐都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11.00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0479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5%</a:t>
                      </a:r>
                      <a:r>
                        <a:rPr lang="zh-CN" altLang="en-US" sz="1400" u="none" strike="noStrike"/>
                        <a:t>碳酸氢钠注射液</a:t>
                      </a:r>
                      <a:r>
                        <a:rPr lang="en-US" altLang="zh-CN" sz="1400" u="none" strike="noStrike"/>
                        <a:t>j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10ml:0.5g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遂城药业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1.30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0479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50%</a:t>
                      </a:r>
                      <a:r>
                        <a:rPr lang="zh-CN" altLang="en-US" sz="1400" u="none" strike="noStrike"/>
                        <a:t>葡萄糖注射液</a:t>
                      </a:r>
                      <a:r>
                        <a:rPr lang="en-US" altLang="zh-CN" sz="1400" u="none" strike="noStrike"/>
                        <a:t>.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20ml:10g\</a:t>
                      </a:r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湖北科伦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1.10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047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阿苯达唑片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0.2g*10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中美天津史克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8.83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047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氨茶碱注射液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10ml：0.25g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天津金耀药业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047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阿德福韦酯片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10mg*30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齐鲁制药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27.00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047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阿法骨化醇片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l-GR" sz="1400" u="none" strike="noStrike"/>
                        <a:t>0.5μ</a:t>
                      </a:r>
                      <a:r>
                        <a:rPr lang="en-US" sz="1400" u="none" strike="noStrike"/>
                        <a:t>g*10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重庆药友制药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29.10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047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阿法骨化醇软胶囊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0.25ug*20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正大天晴药业集</a:t>
                      </a:r>
                      <a:r>
                        <a:rPr lang="zh-CN" altLang="en-US" sz="1400" u="none" strike="noStrike"/>
                        <a:t>团</a:t>
                      </a:r>
                      <a:endParaRPr lang="zh-CN" altLang="en-US" sz="1400" u="none" strike="noStrike"/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15.25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6004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氨酚双氢可待因片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0.5g：10mg*24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威海路坦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38.34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  <a:tr h="31047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氨甲环酸注射液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5ml:0.25g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湖南赛隆药业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29.93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5555" marR="5555" marT="5555" marB="0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498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57159" y="357175"/>
          <a:ext cx="8501380" cy="614553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500461"/>
                <a:gridCol w="1837579"/>
                <a:gridCol w="491662"/>
                <a:gridCol w="1404747"/>
                <a:gridCol w="1266672"/>
              </a:tblGrid>
              <a:tr h="372466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 dirty="0"/>
                        <a:t>药品名称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 dirty="0"/>
                        <a:t>药品规格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21742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盐酸左西替利嗪片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5mg*15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重庆华邦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3.33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36004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盐酸左氧氟沙星滴眼液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8ml：24mg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宁夏康亚药业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6.85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21742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乙型肝炎人免疫球蛋白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200iu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成都蓉生药业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240.00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36010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银杏蜜环口服溶液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10ml*12</a:t>
                      </a:r>
                      <a:r>
                        <a:rPr lang="zh-CN" altLang="en-US" sz="1400" u="none" strike="noStrike"/>
                        <a:t>支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邛崃天银制药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2.14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36010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养心氏片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0.6g*36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青岛国风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28.35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36010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咽炎片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0.25*30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遂成药业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8.66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21742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盐酸帕罗西汀片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20mg*20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浙江华海药业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31.18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36010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药用炭片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0.3g*100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河北长天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27.82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28448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茵栀黄颗粒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3g*10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鲁南厚普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19.43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29527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依折麦布片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10mg*10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新加坡</a:t>
                      </a:r>
                      <a:r>
                        <a:rPr lang="en-US" sz="1400" u="none" strike="noStrike"/>
                        <a:t>MSD PHar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68.85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21742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中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长链脂肪乳注射液</a:t>
                      </a:r>
                      <a:r>
                        <a:rPr lang="en-US" altLang="zh-CN" sz="1400" u="none" strike="noStrike"/>
                        <a:t>JC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250ml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四川科伦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45.86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33464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脂肪乳氨基酸（</a:t>
                      </a:r>
                      <a:r>
                        <a:rPr lang="en-US" altLang="zh-CN" sz="1400" u="none" strike="noStrike"/>
                        <a:t>17</a:t>
                      </a:r>
                      <a:r>
                        <a:rPr lang="zh-CN" altLang="en-US" sz="1400" u="none" strike="noStrike"/>
                        <a:t>）葡萄糖（</a:t>
                      </a:r>
                      <a:r>
                        <a:rPr lang="en-US" altLang="zh-CN" sz="1400" u="none" strike="noStrike"/>
                        <a:t>11%</a:t>
                      </a:r>
                      <a:r>
                        <a:rPr lang="zh-CN" altLang="en-US" sz="1400" u="none" strike="noStrike"/>
                        <a:t>）注射液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1920ml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费森尤斯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85.87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21742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重酒石酸间羟胺注射液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1ml:10mg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北京市永康药业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53.50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21742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重酒石酸去甲肾上腺素注射液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1ml:2mg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远大医药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27.00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36010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左甲状腺素钠片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l-GR" sz="1400" u="none" strike="noStrike"/>
                        <a:t>50μ</a:t>
                      </a:r>
                      <a:r>
                        <a:rPr lang="en-US" sz="1400" u="none" strike="noStrike"/>
                        <a:t>g*100</a:t>
                      </a:r>
                      <a:r>
                        <a:rPr lang="zh-CN" altLang="en-US" sz="1400" u="none" strike="noStrike"/>
                        <a:t>片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Merck Serono 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24.88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21742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祖卡木颗粒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6g*12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新疆药业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19.88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21742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左卡尼汀注射液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5ml：1g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常州兰陵制药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4.74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21742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制霉素片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50</a:t>
                      </a:r>
                      <a:r>
                        <a:rPr lang="zh-CN" altLang="en-US" sz="1400" u="none" strike="noStrike"/>
                        <a:t>万单位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浙江震元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0.39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36010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佐匹克隆片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7.5mg*10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广东华润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25.52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  <a:tr h="36010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枣仁安神胶囊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0.45g*25</a:t>
                      </a:r>
                      <a:r>
                        <a:rPr lang="zh-CN" altLang="en-US" sz="1400" u="none" strike="noStrike"/>
                        <a:t>粒</a:t>
                      </a:r>
                      <a:r>
                        <a:rPr lang="en-US" altLang="zh-CN" sz="1400" u="none" strike="noStrike"/>
                        <a:t>.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国药集团同济堂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20.60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574" marR="6574" marT="6574" marB="0"/>
                </a:tc>
              </a:tr>
            </a:tbl>
          </a:graphicData>
        </a:graphic>
      </p:graphicFrame>
    </p:spTree>
  </p:cSld>
  <p:clrMapOvr>
    <a:masterClrMapping/>
  </p:clrMapOvr>
  <p:transition advTm="1478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28596" y="428598"/>
          <a:ext cx="8215370" cy="592936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071834"/>
                <a:gridCol w="1928826"/>
                <a:gridCol w="428628"/>
                <a:gridCol w="1714512"/>
                <a:gridCol w="1071570"/>
              </a:tblGrid>
              <a:tr h="515253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药品名称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注射用奥美拉唑钠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40mg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山东裕欣药业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0.53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注射用阿莫西林钠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克拉维酸钾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1.2g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四川制药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9.20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注射用阿奇霉素</a:t>
                      </a:r>
                      <a:r>
                        <a:rPr lang="en-US" sz="1400" u="none" strike="noStrike"/>
                        <a:t>JC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成都通德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7.36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注射用阿替普酶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德国勃林格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3570.00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注射用阿魏酸钠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0.3g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安徽先锋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15.38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注射用阿昔洛韦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国药集团容生制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注射用胞磷胆碱钠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福建省闽东力捷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2.65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注射用甲泼尼龙琥珀酸钠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40mg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天津金耀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2.99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注射用赖氨匹林</a:t>
                      </a:r>
                      <a:r>
                        <a:rPr lang="en-US" altLang="zh-CN" sz="1400" u="none" strike="noStrike"/>
                        <a:t>.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0.9g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瑞阳制药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12.75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注射用硫普罗宁钠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0.1g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上海凯宝新宜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24.48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注射用尿激酶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10</a:t>
                      </a:r>
                      <a:r>
                        <a:rPr lang="zh-CN" altLang="en-US" sz="1400" u="none" strike="noStrike"/>
                        <a:t>万</a:t>
                      </a:r>
                      <a:r>
                        <a:rPr lang="en-US" sz="1400" u="none" strike="noStrike"/>
                        <a:t>iu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南京南大药业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137.00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注射用哌拉西林钠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国药集团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19.60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注射用哌拉西林钠他唑巴坦钠</a:t>
                      </a:r>
                      <a:r>
                        <a:rPr lang="en-US" altLang="zh-CN" sz="1400" u="none" strike="noStrike"/>
                        <a:t>.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2.25g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广州白云山天心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19.21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注射用青霉素钠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0.96g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山东鲁抗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0.61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注射用人干扰素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300</a:t>
                      </a:r>
                      <a:r>
                        <a:rPr lang="zh-CN" altLang="en-US" sz="1400" u="none" strike="noStrike"/>
                        <a:t>万</a:t>
                      </a:r>
                      <a:r>
                        <a:rPr lang="en-US" sz="1400" u="none" strike="noStrike"/>
                        <a:t>IU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沈阳三生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26.28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注射用乳糖酸红霉素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湖南科伦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9.80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注射用生长抑素</a:t>
                      </a:r>
                      <a:r>
                        <a:rPr lang="en-US" altLang="zh-CN" sz="1400" u="none" strike="noStrike"/>
                        <a:t>JC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海南中和药业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11.02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  <a:tr h="30078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注射用头孢呋辛钠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1.0g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齐鲁制药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3.25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8963" marR="8963" marT="8963" marB="0"/>
                </a:tc>
              </a:tr>
            </a:tbl>
          </a:graphicData>
        </a:graphic>
      </p:graphicFrame>
    </p:spTree>
  </p:cSld>
  <p:clrMapOvr>
    <a:masterClrMapping/>
  </p:clrMapOvr>
  <p:transition advTm="1550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71473" y="500040"/>
          <a:ext cx="8072755" cy="5774876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357585"/>
                <a:gridCol w="1428760"/>
                <a:gridCol w="714380"/>
                <a:gridCol w="1357322"/>
                <a:gridCol w="1214445"/>
              </a:tblGrid>
              <a:tr h="463156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药品名称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27037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注射用头孢拉定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山东鲁抗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0.96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27037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注射用头孢哌酮钠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舒巴坦钠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哈药集团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7.49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27037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注射用头孢曲松钠</a:t>
                      </a:r>
                      <a:r>
                        <a:rPr lang="en-US" altLang="zh-CN" sz="1400" u="none" strike="noStrike"/>
                        <a:t>JC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1.0g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国药集团致君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3.58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27037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注射用头孢曲松钠</a:t>
                      </a:r>
                      <a:r>
                        <a:rPr lang="en-US" altLang="zh-CN" sz="1400" u="none" strike="noStrike"/>
                        <a:t>j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2.0g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山东鲁抗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3.70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27037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注射用头孢西丁钠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安徽省先锋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17.60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27037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注射用头孢唑林钠</a:t>
                      </a:r>
                      <a:r>
                        <a:rPr lang="en-US" altLang="zh-CN" sz="1400" u="none" strike="noStrike"/>
                        <a:t>JC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1.0g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齐鲁安替制药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10.60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44640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注射用亚胺培南西司他丁钠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1.0g（500mg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杭州默沙东制药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129.55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27037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注射用盐酸倍他司汀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国药集团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52.00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27037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注射用盐酸丁卡因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江苏九旭药业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17.26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27037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注射用盐酸纳洛酮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1.0mg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辰欣药业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23.91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27037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注射用盐酸万古霉素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VIANEX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103.99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27051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注射用盐酸罂粟碱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山东北大高科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29.50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27037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注射用乙酰谷酰胺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亚宝药业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10.10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27037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注射用重组人</a:t>
                      </a:r>
                      <a:r>
                        <a:rPr lang="en-US" altLang="zh-CN" sz="1400" u="none" strike="noStrike"/>
                        <a:t>TNK</a:t>
                      </a:r>
                      <a:r>
                        <a:rPr lang="zh-CN" altLang="en-US" sz="1400" u="none" strike="noStrike"/>
                        <a:t>组织型纤溶酶原激活剂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16mg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广州铭康生物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3688.00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36322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蔗糖铁注射液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5ml：100mg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南京恒生</a:t>
                      </a:r>
                      <a:r>
                        <a:rPr lang="zh-CN" altLang="en-US" sz="1400" u="none" strike="noStrike" dirty="0" smtClean="0"/>
                        <a:t>制药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29.18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27037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左氧氟沙星片</a:t>
                      </a:r>
                      <a:r>
                        <a:rPr lang="en-US" sz="1400" u="none" strike="noStrike"/>
                        <a:t>JC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0.5g*7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浙江普洛康裕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17.02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27037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珍珠明目滴眼液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15ml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苏州工业园区天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15.86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  <a:tr h="44640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重组人胰岛素注射液（诺和灵</a:t>
                      </a:r>
                      <a:r>
                        <a:rPr lang="en-US" altLang="zh-CN" sz="1400" u="none" strike="noStrike"/>
                        <a:t>R</a:t>
                      </a:r>
                      <a:r>
                        <a:rPr lang="zh-CN" altLang="en-US" sz="1400" u="none" strike="noStrike"/>
                        <a:t>笔芯）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3ml：300IU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诺和诺德（中国）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50.58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8243" marR="8243" marT="8243" marB="0"/>
                </a:tc>
              </a:tr>
            </a:tbl>
          </a:graphicData>
        </a:graphic>
      </p:graphicFrame>
    </p:spTree>
  </p:cSld>
  <p:clrMapOvr>
    <a:masterClrMapping/>
  </p:clrMapOvr>
  <p:transition advTm="1555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2844" y="111617"/>
          <a:ext cx="8858312" cy="661606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837416"/>
                <a:gridCol w="2214594"/>
                <a:gridCol w="692060"/>
                <a:gridCol w="1799358"/>
                <a:gridCol w="1314884"/>
              </a:tblGrid>
              <a:tr h="403819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 dirty="0"/>
                        <a:t>药品名称</a:t>
                      </a:r>
                      <a:endParaRPr lang="zh-CN" altLang="en-US" sz="16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药品规格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单位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生产厂家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单价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氨甲环酸注射液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5ml:0.25g</a:t>
                      </a:r>
                      <a:endParaRPr 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支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上海现代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29.94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 dirty="0"/>
                        <a:t>阿卡波糖片</a:t>
                      </a:r>
                      <a:endParaRPr lang="zh-CN" altLang="en-US" sz="16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0.05g*30</a:t>
                      </a:r>
                      <a:r>
                        <a:rPr lang="zh-CN" altLang="en-US" sz="1600" u="none" strike="noStrike"/>
                        <a:t>片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拜耳医药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5.42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2956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奥美拉唑肠溶胶囊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20mg*28</a:t>
                      </a:r>
                      <a:r>
                        <a:rPr lang="zh-CN" altLang="en-US" sz="1600" u="none" strike="noStrike"/>
                        <a:t>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山东罗欣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5.61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9654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氨麻美敏片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600" u="none" strike="noStrike"/>
                        <a:t>12</a:t>
                      </a:r>
                      <a:r>
                        <a:rPr lang="zh-CN" altLang="en-US" sz="1600" u="none" strike="noStrike"/>
                        <a:t>片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赤峰蒙欣药业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8.50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 dirty="0"/>
                        <a:t>阿莫西林</a:t>
                      </a:r>
                      <a:r>
                        <a:rPr lang="en-US" altLang="zh-CN" sz="1600" u="none" strike="noStrike" dirty="0"/>
                        <a:t>/</a:t>
                      </a:r>
                      <a:r>
                        <a:rPr lang="zh-CN" altLang="en-US" sz="1600" u="none" strike="noStrike" dirty="0"/>
                        <a:t>克拉维酸钾片</a:t>
                      </a:r>
                      <a:endParaRPr lang="zh-CN" altLang="en-US" sz="16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375mg*6</a:t>
                      </a:r>
                      <a:r>
                        <a:rPr lang="zh-CN" altLang="en-US" sz="1600" u="none" strike="noStrike"/>
                        <a:t>片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石药集团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4.82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6703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 dirty="0"/>
                        <a:t>阿莫西林</a:t>
                      </a:r>
                      <a:r>
                        <a:rPr lang="en-US" altLang="zh-CN" sz="1600" u="none" strike="noStrike" dirty="0"/>
                        <a:t>/</a:t>
                      </a:r>
                      <a:r>
                        <a:rPr lang="zh-CN" altLang="en-US" sz="1600" u="none" strike="noStrike" dirty="0"/>
                        <a:t>克拉维酸钾干混悬</a:t>
                      </a:r>
                      <a:endParaRPr lang="zh-CN" altLang="en-US" sz="16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312.5mg*6</a:t>
                      </a:r>
                      <a:r>
                        <a:rPr lang="zh-CN" altLang="en-US" sz="1600" u="none" strike="noStrike"/>
                        <a:t>袋</a:t>
                      </a:r>
                      <a:r>
                        <a:rPr lang="en-US" altLang="zh-CN" sz="1600" u="none" strike="noStrike"/>
                        <a:t>/</a:t>
                      </a:r>
                      <a:r>
                        <a:rPr lang="zh-CN" altLang="en-US" sz="1600" u="none" strike="noStrike"/>
                        <a:t>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淮南泰复制药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18.20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4734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阿莫西林胶囊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0.25g*48</a:t>
                      </a:r>
                      <a:r>
                        <a:rPr lang="zh-CN" altLang="en-US" sz="1600" u="none" strike="noStrike"/>
                        <a:t>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山东鲁抗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3.19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阿莫西林克拉维酸钾干混悬剂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0.2285g*8</a:t>
                      </a:r>
                      <a:r>
                        <a:rPr lang="zh-CN" altLang="en-US" sz="1600" u="none" strike="noStrike"/>
                        <a:t>包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珠海联邦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11.91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3244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阿普唑仑片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0.4mg*48</a:t>
                      </a:r>
                      <a:r>
                        <a:rPr lang="zh-CN" altLang="en-US" sz="1600" u="none" strike="noStrike"/>
                        <a:t>片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湖南洞庭药业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9.86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0543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阿奇霉素干混悬剂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0.1g*6</a:t>
                      </a:r>
                      <a:r>
                        <a:rPr lang="zh-CN" altLang="en-US" sz="1600" u="none" strike="noStrike"/>
                        <a:t>袋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辉瑞制药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33.50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3845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阿奇霉素胶囊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0.25g*10</a:t>
                      </a:r>
                      <a:r>
                        <a:rPr lang="zh-CN" altLang="en-US" sz="1600" u="none" strike="noStrike"/>
                        <a:t>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北京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8.93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4477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阿司匹林肠溶片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0.1g*30</a:t>
                      </a:r>
                      <a:endParaRPr 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辰欣药业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9.54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阿司匹林肠溶片</a:t>
                      </a:r>
                      <a:r>
                        <a:rPr lang="en-US" altLang="zh-CN" sz="1600" u="none" strike="noStrike"/>
                        <a:t>JC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25mg*100</a:t>
                      </a:r>
                      <a:r>
                        <a:rPr lang="zh-CN" altLang="en-US" sz="1600" u="none" strike="noStrike"/>
                        <a:t>片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瓶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 dirty="0"/>
                        <a:t>济南永宁制药</a:t>
                      </a:r>
                      <a:endParaRPr lang="zh-CN" altLang="en-US" sz="16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0.58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阿司匹林肠溶片</a:t>
                      </a:r>
                      <a:r>
                        <a:rPr lang="en-US" altLang="zh-CN" sz="1600" u="none" strike="noStrike"/>
                        <a:t>(</a:t>
                      </a:r>
                      <a:r>
                        <a:rPr lang="zh-CN" altLang="en-US" sz="1600" u="none" strike="noStrike"/>
                        <a:t>慢病</a:t>
                      </a:r>
                      <a:r>
                        <a:rPr lang="en-US" altLang="zh-CN" sz="1600" u="none" strike="noStrike"/>
                        <a:t>)j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25mg*100</a:t>
                      </a:r>
                      <a:r>
                        <a:rPr lang="zh-CN" altLang="en-US" sz="1600" u="none" strike="noStrike"/>
                        <a:t>片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瓶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辰欣药业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3.70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5019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艾司唑仑片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1mg*20</a:t>
                      </a:r>
                      <a:r>
                        <a:rPr lang="zh-CN" altLang="en-US" sz="1600" u="none" strike="noStrike"/>
                        <a:t>片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华中药业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9.00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9654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阿托伐他汀钙片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20mg*14</a:t>
                      </a:r>
                      <a:endParaRPr 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齐鲁制药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2.86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1432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阿昔洛韦滴眼液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8ml：8mg</a:t>
                      </a:r>
                      <a:endParaRPr 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支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山东博士伦福瑞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10.05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阿昔洛韦片</a:t>
                      </a:r>
                      <a:r>
                        <a:rPr lang="en-US" sz="1600" u="none" strike="noStrike"/>
                        <a:t>j</a:t>
                      </a:r>
                      <a:endParaRPr 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0.2g*24</a:t>
                      </a:r>
                      <a:r>
                        <a:rPr lang="zh-CN" altLang="en-US" sz="1600" u="none" strike="noStrike"/>
                        <a:t>片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四川科伦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/>
                        <a:t>9.52</a:t>
                      </a:r>
                      <a:endParaRPr lang="en-US" altLang="zh-CN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2067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阿昔洛韦片</a:t>
                      </a:r>
                      <a:r>
                        <a:rPr lang="en-US" sz="1600" u="none" strike="noStrike"/>
                        <a:t>JC</a:t>
                      </a:r>
                      <a:endParaRPr 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/>
                        <a:t>0.2g*24</a:t>
                      </a:r>
                      <a:r>
                        <a:rPr lang="zh-CN" altLang="en-US" sz="1600" u="none" strike="noStrike"/>
                        <a:t>片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盒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山东齐都</a:t>
                      </a:r>
                      <a:endParaRPr lang="zh-CN" altLang="en-US" sz="16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600" u="none" strike="noStrike" dirty="0"/>
                        <a:t>15.56</a:t>
                      </a:r>
                      <a:endParaRPr lang="en-US" altLang="zh-CN" sz="16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15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2843" y="214289"/>
          <a:ext cx="8858313" cy="642874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252124"/>
                <a:gridCol w="2177164"/>
                <a:gridCol w="1071570"/>
                <a:gridCol w="1643074"/>
                <a:gridCol w="714381"/>
              </a:tblGrid>
              <a:tr h="219710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 dirty="0"/>
                        <a:t>药品名称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37212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丙泊酚乳状注射液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20ml：0.2g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四川国瑞药业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3.06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37212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丙泊酚中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长链脂肪乳注射液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50ml：0.5g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广东嘉博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31.51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30734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丙泊酚中</a:t>
                      </a:r>
                      <a:r>
                        <a:rPr lang="en-US" altLang="zh-CN" sz="1400" u="none" strike="noStrike" dirty="0"/>
                        <a:t>/</a:t>
                      </a:r>
                      <a:r>
                        <a:rPr lang="zh-CN" altLang="en-US" sz="1400" u="none" strike="noStrike" dirty="0"/>
                        <a:t>长链脂肪乳注射液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20ml:0.2g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江苏盈科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13.40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31623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布地奈德鼻喷雾剂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l-GR" sz="1400" u="none" strike="noStrike"/>
                        <a:t>64μ</a:t>
                      </a:r>
                      <a:r>
                        <a:rPr lang="en-US" sz="1400" u="none" strike="noStrike"/>
                        <a:t>g*120</a:t>
                      </a:r>
                      <a:r>
                        <a:rPr lang="zh-CN" altLang="en-US" sz="1400" u="none" strike="noStrike"/>
                        <a:t>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上海强生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53.78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23643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苯磺酸氨氯地平片</a:t>
                      </a:r>
                      <a:r>
                        <a:rPr lang="en-US" sz="1400" u="none" strike="noStrike"/>
                        <a:t>T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5mg*14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重庆药友制药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0.96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37212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胞磷胆碱钠胶囊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0.1g*12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齐鲁制药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16.00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37212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布洛芬混悬液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100ml：2g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上海强生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13.17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23643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板蓝根颗粒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10g*20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包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山东岳草堂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14.20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37212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玻璃酸钠注射液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2.5ml:25mg/</a:t>
                      </a:r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哈尔滨誉衡制药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135.18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23643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布洛伪麻片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12</a:t>
                      </a:r>
                      <a:r>
                        <a:rPr lang="zh-CN" altLang="en-US" sz="1400" u="none" strike="noStrike"/>
                        <a:t>片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山东新华制药股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8.79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37212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吡诺克辛滴眼液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5ml:0.25mg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参天制药（中国）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10.54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37212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吡诺克辛滴眼液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5ml:0.25mg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参天制药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9.95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37211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丙戊酸钠缓释片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0.5g*30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赛诺菲安万特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62.11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23643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苯溴马隆片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50mg*10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长江药业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18.78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28257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茶碱缓释片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0.1g*30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瑞阳制药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9.70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37212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醋酸甲羟孕酮片</a:t>
                      </a:r>
                      <a:r>
                        <a:rPr lang="en-US" altLang="zh-CN" sz="1400" u="none" strike="noStrike"/>
                        <a:t>j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2mg*100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浙江仙琚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23.30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37212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醋酸泼尼松片</a:t>
                      </a:r>
                      <a:r>
                        <a:rPr lang="en-US" altLang="zh-CN" sz="1400" u="none" strike="noStrike"/>
                        <a:t>.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5mg*100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山东新华制药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4.90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30988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醋酸曲安奈德尿素软膏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福元药业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2.60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  <a:tr h="32582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碘佛醇注射液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u="none" strike="noStrike"/>
                        <a:t>100ml:74.1g</a:t>
                      </a:r>
                      <a:endParaRPr lang="pl-PL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江苏恒瑞医药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236.45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106" marR="6106" marT="6106" marB="0"/>
                </a:tc>
              </a:tr>
            </a:tbl>
          </a:graphicData>
        </a:graphic>
      </p:graphicFrame>
    </p:spTree>
  </p:cSld>
  <p:clrMapOvr>
    <a:masterClrMapping/>
  </p:clrMapOvr>
  <p:transition advTm="152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14282" y="142851"/>
          <a:ext cx="8715436" cy="6544397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180689"/>
                <a:gridCol w="2034285"/>
                <a:gridCol w="928694"/>
                <a:gridCol w="1571636"/>
                <a:gridCol w="1000132"/>
              </a:tblGrid>
              <a:tr h="278765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 dirty="0"/>
                        <a:t>药品名称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碘佛醇注射液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50ml：33.9g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江苏恒瑞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116.35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低分子量肝素钠注射液医保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0.4ml:4250AXaIU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昆明积大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16.47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低分子量肝素钠注射液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0.4ml:4250AXaIU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昆明积大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16.47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地高辛片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0.25mg*30</a:t>
                      </a:r>
                      <a:r>
                        <a:rPr lang="zh-CN" altLang="en-US" sz="1400" u="none" strike="noStrike"/>
                        <a:t>片</a:t>
                      </a:r>
                      <a:r>
                        <a:rPr lang="en-US" altLang="zh-CN" sz="1400" u="none" strike="noStrike"/>
                        <a:t>.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上海信宜制药厂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30.00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0924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地高辛片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0.25mg*30</a:t>
                      </a:r>
                      <a:r>
                        <a:rPr lang="zh-CN" altLang="en-US" sz="1400" u="none" strike="noStrike"/>
                        <a:t>片</a:t>
                      </a:r>
                      <a:r>
                        <a:rPr lang="en-US" altLang="zh-CN" sz="1400" u="none" strike="noStrike"/>
                        <a:t>.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信谊药厂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29.00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4323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多磺酸粘多糖乳膏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14g/</a:t>
                      </a:r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M0bilat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25.47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大黄碳酸氢钠片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/>
                        <a:t>0.15g*100</a:t>
                      </a:r>
                      <a:r>
                        <a:rPr lang="zh-CN" altLang="en-US" sz="1400" u="none" strike="noStrike" dirty="0"/>
                        <a:t>片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广西十万山制药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8.52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碘解磷定注射液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20ml:0.5g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开封制药（集团）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91.00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4323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多潘立酮片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10mg*30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华东医药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4.77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地屈孕酮片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10mg*20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ABOTT HEALTHCA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108.00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多索茶碱片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0.2g*24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福安药业集团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26.17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8892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地塞米松磷酸钠注射液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1ml:5mg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辰欣药业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4323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多糖铁复合物胶囊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0.15g*10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青岛国风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28.06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4323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多糖铁复合物胶囊 医保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0.15g*10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青岛国风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28.06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4323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地西泮注射液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2ml:10mg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天津金耀药业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7.98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单硝酸异山梨酯缓释胶囊</a:t>
                      </a:r>
                      <a:r>
                        <a:rPr lang="en-US" altLang="zh-CN" sz="1400" u="none" strike="noStrike"/>
                        <a:t>JC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50mg*24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合肥合源药业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25.20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单硝酸异山梨酯缓释片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40mg*20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16.40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多西他赛注射液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1ml：40mg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齐鲁制药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249.00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3998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地衣芽孢杆菌活菌颗粒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0.5g*12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东北制药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23.47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</a:tbl>
          </a:graphicData>
        </a:graphic>
      </p:graphicFrame>
    </p:spTree>
  </p:cSld>
  <p:clrMapOvr>
    <a:masterClrMapping/>
  </p:clrMapOvr>
  <p:transition advTm="1512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2844" y="214290"/>
          <a:ext cx="8858312" cy="631380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252127"/>
                <a:gridCol w="1819971"/>
                <a:gridCol w="642942"/>
                <a:gridCol w="2143140"/>
                <a:gridCol w="1000132"/>
              </a:tblGrid>
              <a:tr h="219710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 dirty="0"/>
                        <a:t>药品名称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4323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地衣芽孢杆菌活菌胶囊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0.25g*20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东北制药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17.58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二甲硅油乳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6ml(20mg/ml)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四川健能制药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26.95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二羟丙茶碱注射液</a:t>
                      </a:r>
                      <a:r>
                        <a:rPr lang="en-US" altLang="zh-CN" sz="1400" u="none" strike="noStrike" dirty="0"/>
                        <a:t>j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2ml:0.25g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遂城药业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恩替卡韦胶囊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0.5mg*28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福建广生堂药业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7.69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9972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复方</a:t>
                      </a:r>
                      <a:r>
                        <a:rPr lang="en-US" sz="1400" u="none" strike="noStrike" dirty="0"/>
                        <a:t>a-</a:t>
                      </a:r>
                      <a:r>
                        <a:rPr lang="zh-CN" altLang="en-US" sz="1400" u="none" strike="noStrike" dirty="0"/>
                        <a:t>酮酸片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0.63g*96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河北天成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164.17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8003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复方氨酚那敏颗粒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50</a:t>
                      </a:r>
                      <a:r>
                        <a:rPr lang="zh-CN" altLang="en-US" sz="1400" u="none" strike="noStrike"/>
                        <a:t>袋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包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河北万岁药业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0.30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6289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复方氨基酸注射液（</a:t>
                      </a:r>
                      <a:r>
                        <a:rPr lang="en-US" altLang="zh-CN" sz="1400" u="none" strike="noStrike" dirty="0"/>
                        <a:t>18</a:t>
                      </a:r>
                      <a:r>
                        <a:rPr lang="en-US" sz="1400" u="none" strike="noStrike" dirty="0"/>
                        <a:t>aa）j</a:t>
                      </a:r>
                      <a:endParaRPr 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250ml:12.5g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山东齐都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2.70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372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复方丹参片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0.32g*120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山东岳草堂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16.80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4323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复方甘草口服溶液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90ml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上海美优制药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12.00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复方聚乙二醇电解质散（</a:t>
                      </a:r>
                      <a:r>
                        <a:rPr lang="en-US" altLang="zh-CN" sz="1400" u="none" strike="noStrike" dirty="0"/>
                        <a:t>II</a:t>
                      </a:r>
                      <a:r>
                        <a:rPr lang="zh-CN" altLang="en-US" sz="1400" u="none" strike="noStrike" dirty="0"/>
                        <a:t>）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137.15g/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深圳万和制药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58.09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复方利血平氨苯蝶啶片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复方*</a:t>
                      </a:r>
                      <a:r>
                        <a:rPr lang="en-US" altLang="zh-CN" sz="1400" u="none" strike="noStrike"/>
                        <a:t>10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华润双鹤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12.98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7428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复方托吡卡胺滴眼液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10ml:50mg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参天制药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34.43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8892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防风通圣颗粒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/>
                        <a:t>3g*10</a:t>
                      </a:r>
                      <a:r>
                        <a:rPr lang="zh-CN" altLang="en-US" sz="1400" u="none" strike="noStrike" dirty="0"/>
                        <a:t>袋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19.63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29908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复方小儿退热栓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1g*10</a:t>
                      </a:r>
                      <a:r>
                        <a:rPr lang="zh-CN" altLang="en-US" sz="1400" u="none" strike="noStrike"/>
                        <a:t>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江西九华药业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38.20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酚磺乙胺注射液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/>
                        <a:t>2ml：0.5g</a:t>
                      </a:r>
                      <a:endParaRPr 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烟台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0.98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妇科千金胶囊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/>
                        <a:t>0.4g*36</a:t>
                      </a:r>
                      <a:r>
                        <a:rPr lang="zh-CN" altLang="en-US" sz="1400" u="none" strike="noStrike" dirty="0"/>
                        <a:t>粒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株洲千金药业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34.28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氟康唑滴眼液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/>
                        <a:t>5ml：25mg</a:t>
                      </a:r>
                      <a:endParaRPr 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长春迪瑞制药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6.95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3828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氟康唑片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/>
                        <a:t>50mg*30</a:t>
                      </a:r>
                      <a:r>
                        <a:rPr lang="zh-CN" altLang="en-US" sz="1400" u="none" strike="noStrike" dirty="0"/>
                        <a:t>片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 dirty="0"/>
                        <a:t>盒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四川科伦药业股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7.49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非洛地平缓释片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5mg*10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 dirty="0"/>
                        <a:t>盒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阿斯利康制药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27.67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272" marR="6272" marT="6272" marB="0"/>
                </a:tc>
              </a:tr>
            </a:tbl>
          </a:graphicData>
        </a:graphic>
      </p:graphicFrame>
    </p:spTree>
  </p:cSld>
  <p:clrMapOvr>
    <a:masterClrMapping/>
  </p:clrMapOvr>
  <p:transition advTm="1515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14282" y="214290"/>
          <a:ext cx="8429684" cy="633539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714644"/>
                <a:gridCol w="1428760"/>
                <a:gridCol w="714380"/>
                <a:gridCol w="1524956"/>
                <a:gridCol w="2046944"/>
              </a:tblGrid>
              <a:tr h="154271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药品名称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26219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肺力咳合剂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150ml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贵州健兴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26.95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30797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呋麻滴鼻液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10ml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运佳黄浦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3.83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30861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酚麻美敏胶囊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400" u="none" strike="noStrike"/>
                        <a:t>20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上海信宜百路达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7.00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41851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辅酶</a:t>
                      </a:r>
                      <a:r>
                        <a:rPr lang="en-US" sz="1400" u="none" strike="noStrike"/>
                        <a:t>Q10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10mg*30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卫材中国药业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26.84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30797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富马酸比索洛尔片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5mg*10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北京华素制药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6.34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31277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非诺贝特片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0.1g*40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迪沙药业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13.00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29908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非那雄胺片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5mg*30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天方药业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10.50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30930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氟哌利多注射液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2ml:5mg/</a:t>
                      </a:r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上海旭东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17.50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28575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呋塞米片</a:t>
                      </a:r>
                      <a:r>
                        <a:rPr lang="en-US" sz="1400" u="none" strike="noStrike"/>
                        <a:t>j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20mg*100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上海朝晖药业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12.48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26219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呋塞米注射液</a:t>
                      </a:r>
                      <a:r>
                        <a:rPr lang="en-US" altLang="zh-CN" sz="1400" u="none" strike="noStrike" dirty="0"/>
                        <a:t>j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2ml:20mg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河南润弘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1.98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41910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甘草酸二铵胶囊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50mg*24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苏州二叶制药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9.36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41851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甘草酸二胺注射液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/>
                        <a:t>10ml：50mg</a:t>
                      </a:r>
                      <a:endParaRPr 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正大天晴药业集</a:t>
                      </a:r>
                      <a:r>
                        <a:rPr lang="zh-CN" altLang="en-US" sz="1400" u="none" strike="noStrike"/>
                        <a:t>团</a:t>
                      </a:r>
                      <a:endParaRPr lang="zh-CN" altLang="en-US" sz="1400" u="none" strike="noStrike"/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3.08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41851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葛根素注射液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/>
                        <a:t>5ml:0.25g</a:t>
                      </a:r>
                      <a:endParaRPr 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青岛金峰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9.30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26219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格列吡嗪片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/>
                        <a:t>5mg*30</a:t>
                      </a:r>
                      <a:r>
                        <a:rPr lang="zh-CN" altLang="en-US" sz="1400" u="none" strike="noStrike" dirty="0"/>
                        <a:t>片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山东鲁抗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1.63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41851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格列喹酮片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30mg*30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北京万辉双鹤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31.59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41851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格列喹酮片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30mg*30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华润双鹤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31.59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33591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格列美脲片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2mg*36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贵州济圣堂制药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17.53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  <a:tr h="34925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格列美脲片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1mg*30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山东新华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1.61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828" marR="6828" marT="6828" marB="0"/>
                </a:tc>
              </a:tr>
            </a:tbl>
          </a:graphicData>
        </a:graphic>
      </p:graphicFrame>
    </p:spTree>
  </p:cSld>
  <p:clrMapOvr>
    <a:masterClrMapping/>
  </p:clrMapOvr>
  <p:transition advTm="1555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85720" y="214289"/>
          <a:ext cx="8429684" cy="643572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000396"/>
                <a:gridCol w="1571636"/>
                <a:gridCol w="714380"/>
                <a:gridCol w="2143140"/>
                <a:gridCol w="1000132"/>
              </a:tblGrid>
              <a:tr h="211367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药品名称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4847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格列齐特缓释片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30mg*30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安徽联谊药业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22.50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9108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格列齐特缓释片</a:t>
                      </a:r>
                      <a:r>
                        <a:rPr lang="en-US" altLang="zh-CN" sz="1400" u="none" strike="noStrike"/>
                        <a:t>JC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30mg*30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宜昌人福药业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24.30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9108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格列齐特片</a:t>
                      </a:r>
                      <a:r>
                        <a:rPr lang="en-US" altLang="zh-CN" sz="1400" u="none" strike="noStrike"/>
                        <a:t>Ⅱ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80mg*60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华润双鹤利民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12.97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4847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感冒清热颗粒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12g*10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山东岳草堂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9.80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4847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感冒清热颗粒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12g*10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河北万岁药业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8.36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4847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高锰酸钾外用片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0.1g*24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济南康福生制药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18.00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9108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肝素钠注射液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2ml:1.25</a:t>
                      </a:r>
                      <a:r>
                        <a:rPr lang="zh-CN" altLang="en-US" sz="1400" u="none" strike="noStrike"/>
                        <a:t>万单位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江苏万邦生化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11.60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4480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谷维素片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10mg*100</a:t>
                      </a:r>
                      <a:r>
                        <a:rPr lang="zh-CN" altLang="en-US" sz="1400" u="none" strike="noStrike"/>
                        <a:t>片</a:t>
                      </a:r>
                      <a:r>
                        <a:rPr lang="en-US" altLang="zh-CN" sz="1400" u="none" strike="noStrike"/>
                        <a:t>/</a:t>
                      </a:r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仁和堂药业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19.80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9108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更昔洛韦眼用凝胶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5g：7.5mg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湖北科益药业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20.39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9108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甘油果糖氯化钠注射液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250ml</a:t>
                      </a:r>
                      <a:r>
                        <a:rPr lang="zh-CN" altLang="en-US" sz="1400" u="none" strike="noStrike"/>
                        <a:t>甘油</a:t>
                      </a:r>
                      <a:r>
                        <a:rPr lang="en-US" altLang="zh-CN" sz="1400" u="none" strike="noStrike"/>
                        <a:t>25</a:t>
                      </a:r>
                      <a:r>
                        <a:rPr lang="en-US" sz="1400" u="none" strike="noStrike"/>
                        <a:t>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华仁药业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17.80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9108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宫炎平胶囊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0.2g*60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江西桔王药业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23.50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9108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枸橼酸铋钾胶囊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0.3g*20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丽珠集团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11.49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9108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枸橼酸芬太尼注射液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2ml:0.1mg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宜昌人福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4.20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4847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枸橼酸莫沙必利片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5mg*36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亚宝药业</a:t>
                      </a:r>
                      <a:r>
                        <a:rPr lang="en-US" altLang="zh-CN" sz="1400" u="none" strike="noStrike"/>
                        <a:t>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10.12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9108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桂枝茯苓胶囊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0.31g*50</a:t>
                      </a:r>
                      <a:r>
                        <a:rPr lang="zh-CN" altLang="en-US" sz="1400" u="none" strike="noStrike"/>
                        <a:t>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江苏康缘药业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25.90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0416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寒喘祖帕颗粒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10g*6</a:t>
                      </a:r>
                      <a:r>
                        <a:rPr lang="zh-CN" altLang="en-US" sz="1400" u="none" strike="noStrike"/>
                        <a:t>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新疆银朵兰维药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22.53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30797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华法林钠片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3mg*100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芬兰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46.00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4847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华法林钠片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2.5mg*60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河南中杰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10.63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  <a:tr h="24823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花红胶囊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0.25g*48</a:t>
                      </a:r>
                      <a:r>
                        <a:rPr lang="zh-CN" altLang="en-US" sz="1400" u="none" strike="noStrike"/>
                        <a:t>粒</a:t>
                      </a:r>
                      <a:r>
                        <a:rPr lang="en-US" altLang="zh-CN" sz="1400" u="none" strike="noStrike"/>
                        <a:t>.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广西壮族自治区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30.59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402" marR="6402" marT="6402" marB="0"/>
                </a:tc>
              </a:tr>
            </a:tbl>
          </a:graphicData>
        </a:graphic>
      </p:graphicFrame>
    </p:spTree>
  </p:cSld>
  <p:clrMapOvr>
    <a:masterClrMapping/>
  </p:clrMapOvr>
  <p:transition advTm="156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14282" y="209036"/>
          <a:ext cx="8787130" cy="647450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262378"/>
                <a:gridCol w="2229426"/>
                <a:gridCol w="411888"/>
                <a:gridCol w="1593215"/>
                <a:gridCol w="1289967"/>
              </a:tblGrid>
              <a:tr h="457661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 dirty="0"/>
                        <a:t>药品名称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药品规格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单位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生产厂家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单价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408043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黄葵胶囊</a:t>
                      </a:r>
                      <a:r>
                        <a:rPr lang="en-US" altLang="zh-CN" sz="1400" u="none" strike="noStrike"/>
                        <a:t>.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0.43g*15</a:t>
                      </a:r>
                      <a:r>
                        <a:rPr lang="zh-CN" altLang="en-US" sz="1400" u="none" strike="noStrike"/>
                        <a:t>粒*</a:t>
                      </a:r>
                      <a:r>
                        <a:rPr lang="en-US" altLang="zh-CN" sz="1400" u="none" strike="noStrike"/>
                        <a:t>2</a:t>
                      </a:r>
                      <a:r>
                        <a:rPr lang="zh-CN" altLang="en-US" sz="1400" u="none" strike="noStrike"/>
                        <a:t>板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江苏苏中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30.01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318082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海昆肾喜胶囊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/>
                        <a:t>0.22g</a:t>
                      </a:r>
                      <a:r>
                        <a:rPr lang="zh-CN" altLang="en-US" sz="1400" u="none" strike="noStrike" dirty="0"/>
                        <a:t>含褐藻多糖硫酸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吉林辉南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66.96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25513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红霉素肠溶胶囊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0.25g*16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浙江华海药业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23.70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30162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红霉素软膏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辰欣佛都药业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红霉素眼膏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/>
                        <a:t>2.5g：12.5mg</a:t>
                      </a:r>
                      <a:endParaRPr 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辰欣佛都药业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5.05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30162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琥珀酰明胶注射液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20g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瓶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吉林长源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71.00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301951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黄体酮注射液</a:t>
                      </a:r>
                      <a:r>
                        <a:rPr lang="en-US" altLang="zh-CN" sz="1400" u="none" strike="noStrike"/>
                        <a:t>.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1ml：20mg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山西晋新双鹤药</a:t>
                      </a:r>
                      <a:r>
                        <a:rPr lang="zh-CN" altLang="en-US" sz="1400" u="none" strike="noStrike"/>
                        <a:t>业</a:t>
                      </a:r>
                      <a:endParaRPr lang="zh-CN" altLang="en-US" sz="1400" u="none" strike="noStrike"/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2.79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25513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藿香正气水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10ml*10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四川泰华堂制药</a:t>
                      </a:r>
                      <a:r>
                        <a:rPr lang="zh-CN" altLang="en-US" sz="1400" u="none" strike="noStrike"/>
                        <a:t>业</a:t>
                      </a:r>
                      <a:endParaRPr lang="zh-CN" altLang="en-US" sz="1400" u="none" strike="noStrike"/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7.50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34353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精蛋白人胰岛素混合注射液（</a:t>
                      </a:r>
                      <a:r>
                        <a:rPr lang="en-US" altLang="zh-CN" sz="1400" u="none" strike="noStrike"/>
                        <a:t>30R</a:t>
                      </a:r>
                      <a:r>
                        <a:rPr lang="zh-CN" altLang="en-US" sz="1400" u="none" strike="noStrike"/>
                        <a:t>）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3ml：300IU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珠海联邦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42.48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25513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精蛋白重组人胰岛素注射液</a:t>
                      </a:r>
                      <a:r>
                        <a:rPr lang="en-US" altLang="zh-CN" sz="1400" u="none" strike="noStrike"/>
                        <a:t>N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400IU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丹麦诺和诺德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50.71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366066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精蛋白重组人胰岛素混合注射液</a:t>
                      </a:r>
                      <a:r>
                        <a:rPr lang="en-US" altLang="zh-CN" sz="1400" u="none" strike="noStrike"/>
                        <a:t>(30</a:t>
                      </a:r>
                      <a:r>
                        <a:rPr lang="en-US" sz="1400" u="none" strike="noStrike"/>
                        <a:t>R)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400IU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诺和诺德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50.71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247609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甲钴胺片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0.5mg*48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江西青峰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8.47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25513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甲磺酸酚妥拉明注射液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1ml:10mg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上海旭东海普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19.80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34290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甲磺酸溴隐亭片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2.5mg*30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匈牙利吉瑞大药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91.48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30988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甲巯咪唑片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10mg*50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默克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30.80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36004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 dirty="0"/>
                        <a:t>金水宝片</a:t>
                      </a:r>
                      <a:endParaRPr lang="zh-CN" altLang="en-US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0.42g*24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江西济民可信药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64.30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255137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金水宝片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0.42g*24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江西金水宝制药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64.30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36639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酒石酸罗格列酮片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4mg*7</a:t>
                      </a:r>
                      <a:r>
                        <a:rPr lang="zh-CN" altLang="en-US" sz="1400" u="none" strike="noStrike"/>
                        <a:t>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山东鲁抗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/>
                        <a:t>9.40</a:t>
                      </a:r>
                      <a:endParaRPr lang="en-US" altLang="zh-CN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  <a:tr h="462248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酒石酸美托洛尔缓释片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/>
                        <a:t>50mg*20</a:t>
                      </a:r>
                      <a:endParaRPr 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400" u="none" strike="noStrike"/>
                        <a:t>盒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400" u="none" strike="noStrike"/>
                        <a:t>四川省瑞康制药</a:t>
                      </a:r>
                      <a:endParaRPr lang="zh-CN" altLang="en-US" sz="1400" b="0" i="0" u="none" strike="noStrike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400" u="none" strike="noStrike" dirty="0"/>
                        <a:t>21.00</a:t>
                      </a:r>
                      <a:endParaRPr lang="en-US" altLang="zh-CN" sz="1400" b="0" i="0" u="none" strike="noStrike" dirty="0">
                        <a:latin typeface="宋体" panose="02010600030101010101" pitchFamily="2" charset="-122"/>
                      </a:endParaRPr>
                    </a:p>
                  </a:txBody>
                  <a:tcPr marL="6814" marR="6814" marT="6814" marB="0"/>
                </a:tc>
              </a:tr>
            </a:tbl>
          </a:graphicData>
        </a:graphic>
      </p:graphicFrame>
    </p:spTree>
  </p:cSld>
  <p:clrMapOvr>
    <a:masterClrMapping/>
  </p:clrMapOvr>
  <p:transition advTm="1617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TABLE_BEAUTIFY" val="smartTable{adc93579-0d9b-4689-b6ea-4e714873200f}"/>
</p:tagLst>
</file>

<file path=ppt/tags/tag10.xml><?xml version="1.0" encoding="utf-8"?>
<p:tagLst xmlns:p="http://schemas.openxmlformats.org/presentationml/2006/main">
  <p:tag name="KSO_WM_UNIT_TABLE_BEAUTIFY" val="smartTable{b2ccb94d-ede3-4ae2-a5d2-6dcb054c935c}"/>
</p:tagLst>
</file>

<file path=ppt/tags/tag11.xml><?xml version="1.0" encoding="utf-8"?>
<p:tagLst xmlns:p="http://schemas.openxmlformats.org/presentationml/2006/main">
  <p:tag name="KSO_WM_UNIT_TABLE_BEAUTIFY" val="smartTable{e5d9831a-c185-480a-a19a-f4f7a1522cbf}"/>
</p:tagLst>
</file>

<file path=ppt/tags/tag12.xml><?xml version="1.0" encoding="utf-8"?>
<p:tagLst xmlns:p="http://schemas.openxmlformats.org/presentationml/2006/main">
  <p:tag name="KSO_WM_UNIT_TABLE_BEAUTIFY" val="smartTable{9b86a4cf-958d-4864-a692-64dadd9055d6}"/>
</p:tagLst>
</file>

<file path=ppt/tags/tag13.xml><?xml version="1.0" encoding="utf-8"?>
<p:tagLst xmlns:p="http://schemas.openxmlformats.org/presentationml/2006/main">
  <p:tag name="KSO_WM_UNIT_TABLE_BEAUTIFY" val="smartTable{c092ecee-ab9c-4899-93dc-be1ba83ceb5a}"/>
</p:tagLst>
</file>

<file path=ppt/tags/tag14.xml><?xml version="1.0" encoding="utf-8"?>
<p:tagLst xmlns:p="http://schemas.openxmlformats.org/presentationml/2006/main">
  <p:tag name="KSO_WM_UNIT_TABLE_BEAUTIFY" val="smartTable{5ab9edaa-a2b6-4fd3-8a7a-849ffaf61c2c}"/>
</p:tagLst>
</file>

<file path=ppt/tags/tag15.xml><?xml version="1.0" encoding="utf-8"?>
<p:tagLst xmlns:p="http://schemas.openxmlformats.org/presentationml/2006/main">
  <p:tag name="KSO_WM_UNIT_TABLE_BEAUTIFY" val="smartTable{f1156345-3cde-4b79-8c0f-100f4f16d53c}"/>
</p:tagLst>
</file>

<file path=ppt/tags/tag16.xml><?xml version="1.0" encoding="utf-8"?>
<p:tagLst xmlns:p="http://schemas.openxmlformats.org/presentationml/2006/main">
  <p:tag name="KSO_WM_UNIT_TABLE_BEAUTIFY" val="smartTable{90c80c68-d47c-4a4d-b419-36164521d73c}"/>
</p:tagLst>
</file>

<file path=ppt/tags/tag17.xml><?xml version="1.0" encoding="utf-8"?>
<p:tagLst xmlns:p="http://schemas.openxmlformats.org/presentationml/2006/main">
  <p:tag name="KSO_WM_UNIT_TABLE_BEAUTIFY" val="smartTable{3cb0f4d8-b8cf-4617-88b1-75fd806db965}"/>
</p:tagLst>
</file>

<file path=ppt/tags/tag18.xml><?xml version="1.0" encoding="utf-8"?>
<p:tagLst xmlns:p="http://schemas.openxmlformats.org/presentationml/2006/main">
  <p:tag name="KSO_WM_UNIT_TABLE_BEAUTIFY" val="smartTable{497c1a71-2a0a-4d47-9391-b53e7f4daec1}"/>
</p:tagLst>
</file>

<file path=ppt/tags/tag19.xml><?xml version="1.0" encoding="utf-8"?>
<p:tagLst xmlns:p="http://schemas.openxmlformats.org/presentationml/2006/main">
  <p:tag name="KSO_WM_UNIT_TABLE_BEAUTIFY" val="smartTable{aace8057-25b0-4f80-9c17-32c29750c22b}"/>
</p:tagLst>
</file>

<file path=ppt/tags/tag2.xml><?xml version="1.0" encoding="utf-8"?>
<p:tagLst xmlns:p="http://schemas.openxmlformats.org/presentationml/2006/main">
  <p:tag name="KSO_WM_UNIT_TABLE_BEAUTIFY" val="smartTable{bb217306-4dbf-4139-83fe-8a9e5604e7bf}"/>
</p:tagLst>
</file>

<file path=ppt/tags/tag20.xml><?xml version="1.0" encoding="utf-8"?>
<p:tagLst xmlns:p="http://schemas.openxmlformats.org/presentationml/2006/main">
  <p:tag name="KSO_WM_UNIT_TABLE_BEAUTIFY" val="smartTable{ad339703-e77e-4015-9d72-3170dd9f591b}"/>
</p:tagLst>
</file>

<file path=ppt/tags/tag21.xml><?xml version="1.0" encoding="utf-8"?>
<p:tagLst xmlns:p="http://schemas.openxmlformats.org/presentationml/2006/main">
  <p:tag name="KSO_WM_UNIT_TABLE_BEAUTIFY" val="smartTable{8e746693-7b8d-4b43-9d4e-413f862186dc}"/>
</p:tagLst>
</file>

<file path=ppt/tags/tag22.xml><?xml version="1.0" encoding="utf-8"?>
<p:tagLst xmlns:p="http://schemas.openxmlformats.org/presentationml/2006/main">
  <p:tag name="KSO_WPP_MARK_KEY" val="15172145-9079-4438-acad-6e2c6ce62913"/>
  <p:tag name="COMMONDATA" val="eyJoZGlkIjoiYTc0ZmFlODU3ZmUyNjAxNDU0YzM4MjQwYTA2Y2E3NjEifQ=="/>
  <p:tag name="commondata" val="eyJoZGlkIjoiYTY5NzFmZmU4YWIzYjYxY2Y5YWQ5NmJhNDdlNTQ1YTcifQ=="/>
</p:tagLst>
</file>

<file path=ppt/tags/tag3.xml><?xml version="1.0" encoding="utf-8"?>
<p:tagLst xmlns:p="http://schemas.openxmlformats.org/presentationml/2006/main">
  <p:tag name="KSO_WM_UNIT_TABLE_BEAUTIFY" val="smartTable{7349d467-f564-4116-bab8-233d5a8a43d4}"/>
</p:tagLst>
</file>

<file path=ppt/tags/tag4.xml><?xml version="1.0" encoding="utf-8"?>
<p:tagLst xmlns:p="http://schemas.openxmlformats.org/presentationml/2006/main">
  <p:tag name="KSO_WM_UNIT_TABLE_BEAUTIFY" val="smartTable{15e873af-4392-4d53-9832-ef9727c9b76c}"/>
</p:tagLst>
</file>

<file path=ppt/tags/tag5.xml><?xml version="1.0" encoding="utf-8"?>
<p:tagLst xmlns:p="http://schemas.openxmlformats.org/presentationml/2006/main">
  <p:tag name="KSO_WM_UNIT_TABLE_BEAUTIFY" val="smartTable{8b9dc3d0-5aaf-4e54-ac24-594d183cac51}"/>
</p:tagLst>
</file>

<file path=ppt/tags/tag6.xml><?xml version="1.0" encoding="utf-8"?>
<p:tagLst xmlns:p="http://schemas.openxmlformats.org/presentationml/2006/main">
  <p:tag name="KSO_WM_UNIT_TABLE_BEAUTIFY" val="smartTable{d4272d19-218d-4cb2-835b-97b213e970b4}"/>
</p:tagLst>
</file>

<file path=ppt/tags/tag7.xml><?xml version="1.0" encoding="utf-8"?>
<p:tagLst xmlns:p="http://schemas.openxmlformats.org/presentationml/2006/main">
  <p:tag name="KSO_WM_UNIT_TABLE_BEAUTIFY" val="smartTable{06923443-7f4e-453f-9c76-4cea7cee3def}"/>
</p:tagLst>
</file>

<file path=ppt/tags/tag8.xml><?xml version="1.0" encoding="utf-8"?>
<p:tagLst xmlns:p="http://schemas.openxmlformats.org/presentationml/2006/main">
  <p:tag name="KSO_WM_UNIT_TABLE_BEAUTIFY" val="smartTable{c3062b68-7789-4f98-abd7-8c701de97da3}"/>
</p:tagLst>
</file>

<file path=ppt/tags/tag9.xml><?xml version="1.0" encoding="utf-8"?>
<p:tagLst xmlns:p="http://schemas.openxmlformats.org/presentationml/2006/main">
  <p:tag name="KSO_WM_UNIT_TABLE_BEAUTIFY" val="smartTable{eca5895e-f5da-4133-a39c-77a95bcc88d9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10828</Words>
  <Application>WPS 演示</Application>
  <PresentationFormat>全屏显示(4:3)</PresentationFormat>
  <Paragraphs>4212</Paragraphs>
  <Slides>22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  <vt:variant>
        <vt:lpstr>自定义放映</vt:lpstr>
      </vt:variant>
      <vt:variant>
        <vt:i4>1</vt:i4>
      </vt:variant>
    </vt:vector>
  </HeadingPairs>
  <TitlesOfParts>
    <vt:vector size="30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即墨区第二人民医院  药品价格表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自定义放映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即墨区第二人民医院药品价格公示表</dc:title>
  <dc:creator/>
  <cp:lastModifiedBy>珍惜</cp:lastModifiedBy>
  <cp:revision>43</cp:revision>
  <dcterms:created xsi:type="dcterms:W3CDTF">2023-02-05T23:23:00Z</dcterms:created>
  <dcterms:modified xsi:type="dcterms:W3CDTF">2024-01-17T09:12:40Z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F74D7BAFA4AB4457BDA182E3E834CA43</vt:lpwstr>
  </property>
  <property fmtid="{D5CDD505-2E9C-101B-9397-08002B2CF9AE}" pid="3" name="KSOProductBuildVer">
    <vt:lpwstr>2052-12.1.0.16120</vt:lpwstr>
  </property>
</Properties>
</file>