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310" r:id="rId3"/>
    <p:sldId id="311" r:id="rId4"/>
    <p:sldId id="313" r:id="rId5"/>
    <p:sldId id="314" r:id="rId6"/>
    <p:sldId id="315" r:id="rId7"/>
    <p:sldId id="316" r:id="rId8"/>
    <p:sldId id="317" r:id="rId9"/>
  </p:sldIdLst>
  <p:sldSz cx="9144000" cy="6858000" type="screen4x3"/>
  <p:notesSz cx="6858000" cy="9144000"/>
  <p:custShowLst>
    <p:custShow name="自定义放映 1" id="0">
      <p:sldLst>
        <p:sld r:id="rId3"/>
        <p:sld r:id="rId4"/>
        <p:sld r:id="rId5"/>
        <p:sld r:id="rId6"/>
      </p:sldLst>
    </p:custShow>
  </p:custShowLst>
  <p:custDataLst>
    <p:tags r:id="rId1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>
    <p:kiosk/>
    <p:sldAll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主题样式 1 - 强调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87" autoAdjust="0"/>
  </p:normalViewPr>
  <p:slideViewPr>
    <p:cSldViewPr showGuides="1">
      <p:cViewPr varScale="1">
        <p:scale>
          <a:sx n="80" d="100"/>
          <a:sy n="80" d="100"/>
        </p:scale>
        <p:origin x="-1272" y="-84"/>
      </p:cViewPr>
      <p:guideLst>
        <p:guide orient="horz" pos="2159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gs" Target="tags/tag7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hemeOverride" Target="../theme/themeOverride1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hemeOverride" Target="../theme/themeOverride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hemeOverride" Target="../theme/themeOverride3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714356"/>
            <a:ext cx="7772400" cy="507209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zh-CN" altLang="en-US" dirty="0" smtClean="0"/>
              <a:t>即墨区第二人民医院</a:t>
            </a:r>
            <a:br>
              <a:rPr lang="en-US" altLang="zh-CN" dirty="0" smtClean="0"/>
            </a:br>
            <a:br>
              <a:rPr lang="en-US" altLang="zh-CN" dirty="0" smtClean="0"/>
            </a:br>
            <a:r>
              <a:rPr lang="zh-CN" altLang="en-US" dirty="0" smtClean="0"/>
              <a:t>检验</a:t>
            </a:r>
            <a:r>
              <a:rPr lang="zh-CN" altLang="en-US" dirty="0" smtClean="0"/>
              <a:t>项目价格表</a:t>
            </a:r>
            <a:endParaRPr lang="zh-CN" altLang="en-US" dirty="0"/>
          </a:p>
        </p:txBody>
      </p:sp>
    </p:spTree>
  </p:cSld>
  <p:clrMapOvr>
    <a:masterClrMapping/>
  </p:clrMapOvr>
  <p:transition advTm="687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42844" y="111617"/>
          <a:ext cx="8882380" cy="6623687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3373120"/>
                <a:gridCol w="977265"/>
                <a:gridCol w="3664585"/>
                <a:gridCol w="867410"/>
              </a:tblGrid>
              <a:tr h="403860"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 dirty="0"/>
                        <a:t>检验项目</a:t>
                      </a:r>
                      <a:endParaRPr lang="zh-CN" altLang="en-US" sz="1600" u="none" strike="noStrike" dirty="0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价格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 dirty="0"/>
                        <a:t>检验项目</a:t>
                      </a:r>
                      <a:endParaRPr lang="zh-CN" altLang="en-US" sz="1600" u="none" strike="noStrike" dirty="0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价格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</a:tr>
              <a:tr h="366554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TB     血清总胆红素测定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u="none" strike="noStrike"/>
                        <a:t> 5元</a:t>
                      </a:r>
                      <a:endParaRPr 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P        磷测定 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5元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</a:tr>
              <a:tr h="366554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 dirty="0"/>
                        <a:t>DB     血清直接胆红素测定 </a:t>
                      </a:r>
                      <a:endParaRPr lang="zh-CN" altLang="en-US" sz="1600" u="none" strike="noStrike" dirty="0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5元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CK-MB  血清肌酸激酶-MB同工酶活性测定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 15元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</a:tr>
              <a:tr h="36639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TP     血清总蛋白测定  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5元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AMY     淀粉酶测定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10元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</a:tr>
              <a:tr h="35179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ALB    血清白蛋白测定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 2元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AFU     血清α-L-岩藻糖苷酶测定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15元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</a:tr>
              <a:tr h="366554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 dirty="0"/>
                        <a:t>ALT    血清丙氨酸氨基转移酶测定</a:t>
                      </a:r>
                      <a:endParaRPr lang="zh-CN" altLang="en-US" sz="1600" u="none" strike="noStrike" dirty="0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5元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K        </a:t>
                      </a:r>
                      <a:r>
                        <a:rPr lang="en-US" altLang="zh-CN" sz="1600" u="none" strike="noStrike"/>
                        <a:t>  </a:t>
                      </a:r>
                      <a:r>
                        <a:rPr lang="zh-CN" altLang="en-US" sz="1600" u="none" strike="noStrike"/>
                        <a:t>钾测定（离子选择电极法）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5元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</a:tr>
              <a:tr h="366554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 dirty="0"/>
                        <a:t>AST    血清天门冬氨酸氨基转移酶测定</a:t>
                      </a:r>
                      <a:endParaRPr lang="zh-CN" altLang="en-US" sz="1600" u="none" strike="noStrike" dirty="0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5元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Na     </a:t>
                      </a:r>
                      <a:r>
                        <a:rPr lang="en-US" altLang="zh-CN" sz="1600" u="none" strike="noStrike"/>
                        <a:t> </a:t>
                      </a:r>
                      <a:r>
                        <a:rPr lang="zh-CN" altLang="en-US" sz="1600" u="none" strike="noStrike"/>
                        <a:t>  钠测定（离子选择电极法）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5元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</a:tr>
              <a:tr h="366554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ALP    血清碱性磷酸酶测定 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 5元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Cl        </a:t>
                      </a:r>
                      <a:r>
                        <a:rPr lang="en-US" altLang="zh-CN" sz="1600" u="none" strike="noStrike"/>
                        <a:t> </a:t>
                      </a:r>
                      <a:r>
                        <a:rPr lang="zh-CN" altLang="en-US" sz="1600" u="none" strike="noStrike"/>
                        <a:t>氯测定（离子选择电极法）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 5元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</a:tr>
              <a:tr h="36703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r-GT    血清r-谷氨酰基转移酶测定 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 5元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CO2      二氧化碳测定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5元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</a:tr>
              <a:tr h="38735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BUN    尿素测定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 5元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血清肌钙蛋白I测定（各种免疫学法）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 150元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</a:tr>
              <a:tr h="36131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CRE    肌酐测定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 5元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脑脊液总蛋白测定（化学法） 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 5元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</a:tr>
              <a:tr h="366554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UA      尿酸测定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4元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 肺炎支原体免疫学试验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 40元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</a:tr>
              <a:tr h="33337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GLU    葡萄糖测定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u="none" strike="noStrike"/>
                        <a:t> 5元</a:t>
                      </a:r>
                      <a:endParaRPr 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肥达氏反应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5元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</a:tr>
              <a:tr h="366554"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zh-CN" sz="1600" u="none" strike="noStrike"/>
                        <a:t>TG      血清甘油三酯测定 </a:t>
                      </a:r>
                      <a:endParaRPr lang="en-US" altLang="zh-CN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/>
                        <a:t>5元</a:t>
                      </a:r>
                      <a:endParaRPr lang="en-US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外婓氏反应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 dirty="0"/>
                        <a:t> 5元</a:t>
                      </a:r>
                      <a:endParaRPr lang="zh-CN" altLang="en-US" sz="1600" u="none" strike="noStrike" dirty="0"/>
                    </a:p>
                  </a:txBody>
                  <a:tcPr marL="6272" marR="6272" marT="6272" marB="0"/>
                </a:tc>
              </a:tr>
              <a:tr h="366554"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zh-CN" sz="1600" u="none" strike="noStrike"/>
                        <a:t>CHO    血清总胆固醇测定</a:t>
                      </a:r>
                      <a:endParaRPr lang="en-US" altLang="zh-CN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4元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HBsAg    乙型肝炎表面抗原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 6元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</a:tr>
              <a:tr h="38862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CK      血清肌酸激酶测定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 7元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HBsAb    乙型肝炎表面抗体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 6元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</a:tr>
              <a:tr h="39814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LDH    血清乳酸脱氢酶测定 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u="none" strike="noStrike"/>
                        <a:t>5元</a:t>
                      </a:r>
                      <a:endParaRPr 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HBeAg    乙型肝炎e抗原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 6元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</a:tr>
              <a:tr h="33337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CA      钙测定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u="none" strike="noStrike"/>
                        <a:t>5元</a:t>
                      </a:r>
                      <a:endParaRPr 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HBeAb    乙型肝炎e抗体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6元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1582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42844" y="111617"/>
          <a:ext cx="8881745" cy="6608445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3603625"/>
                <a:gridCol w="1098151"/>
                <a:gridCol w="3248660"/>
                <a:gridCol w="931169"/>
              </a:tblGrid>
              <a:tr h="403860"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 dirty="0"/>
                        <a:t>检验项目</a:t>
                      </a:r>
                      <a:endParaRPr lang="zh-CN" altLang="en-US" sz="1600" u="none" strike="noStrike" dirty="0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价格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 dirty="0"/>
                        <a:t>检验项目</a:t>
                      </a:r>
                      <a:endParaRPr lang="zh-CN" altLang="en-US" sz="1600" u="none" strike="noStrike" dirty="0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价格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</a:tr>
              <a:tr h="36639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HBcAb    乙型肝炎核心抗体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u="none" strike="noStrike"/>
                        <a:t>6元</a:t>
                      </a:r>
                      <a:endParaRPr 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ABO血型鉴定正定型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15元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</a:tr>
              <a:tr h="366554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 dirty="0"/>
                        <a:t>HAV-Ab   甲型肝炎抗体测定</a:t>
                      </a:r>
                      <a:endParaRPr lang="zh-CN" altLang="en-US" sz="1600" u="none" strike="noStrike" dirty="0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10元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ABO血型鉴定反定型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 15元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</a:tr>
              <a:tr h="36639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HCV-Ab   丙型肝炎抗体测定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100元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RhD血型鉴定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 10元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</a:tr>
              <a:tr h="35179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HIV-Ab    人免疫缺陷病毒抗体测定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30元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特殊介质交叉配血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30元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</a:tr>
              <a:tr h="366554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 dirty="0"/>
                        <a:t>TRUST    甲苯胺红不加热血清试验 </a:t>
                      </a:r>
                      <a:endParaRPr lang="zh-CN" altLang="en-US" sz="1600" u="none" strike="noStrike" dirty="0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20元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全血细胞计数5分类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24元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</a:tr>
              <a:tr h="49403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 dirty="0"/>
                        <a:t>FT3  血清游离三碘甲状原氨酸测定（化学发光法）</a:t>
                      </a:r>
                      <a:endParaRPr lang="zh-CN" altLang="en-US" sz="1600" u="none" strike="noStrike" dirty="0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 40元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PT</a:t>
                      </a:r>
                      <a:r>
                        <a:rPr lang="en-US" altLang="zh-CN" sz="1600" u="none" strike="noStrike"/>
                        <a:t> </a:t>
                      </a:r>
                      <a:r>
                        <a:rPr lang="zh-CN" altLang="en-US" sz="1600"/>
                        <a:t>血浆凝血酶原时间测定（仪器法）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  25元 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</a:tr>
              <a:tr h="366554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FT4  血清游离四碘甲状原氨酸测定（化学发光法）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40元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APTT   活化部分凝血活酶时间测定（仪器法 ） 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20元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</a:tr>
              <a:tr h="49403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TSH   血清促甲状腺激素测定（化学发光法）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40元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TT     凝血酶时间测定（仪器法）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20元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</a:tr>
              <a:tr h="33244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ASO   抗链球菌溶血素O抗体（免疫法）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30元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FIB     血浆纤维蛋白原测定（仪器法）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 20元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</a:tr>
              <a:tr h="36131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RF      类风湿因子测定（免疫学方法）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30元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胸腹水常规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 3元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</a:tr>
              <a:tr h="366554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免疫球蛋白定量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 20元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阴道分泌物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2元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</a:tr>
              <a:tr h="36068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单项补体测定（散射速率法）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u="none" strike="noStrike"/>
                        <a:t>20元</a:t>
                      </a:r>
                      <a:endParaRPr 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尿液分析  （11项）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 8.8元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</a:tr>
              <a:tr h="367030"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zh-CN" sz="1600" u="none" strike="noStrike"/>
                        <a:t>微量元素测定  (单项)</a:t>
                      </a:r>
                      <a:endParaRPr lang="en-US" altLang="zh-CN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 8元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尿妊娠试验（金标法）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 dirty="0"/>
                        <a:t> 8元</a:t>
                      </a:r>
                      <a:endParaRPr lang="zh-CN" altLang="en-US" sz="1600" u="none" strike="noStrike" dirty="0"/>
                    </a:p>
                  </a:txBody>
                  <a:tcPr marL="6272" marR="6272" marT="6272" marB="0"/>
                </a:tc>
              </a:tr>
              <a:tr h="366554"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zh-CN" sz="1600" u="none" strike="noStrike"/>
                        <a:t>血清铅测定</a:t>
                      </a:r>
                      <a:endParaRPr lang="en-US" altLang="zh-CN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15元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粪便常规  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10元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</a:tr>
              <a:tr h="35179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抗胰岛素抗体测定  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15元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OB      粪便隐血试验（免疫法）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8元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</a:tr>
              <a:tr h="39814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NSE      神经元特异性烯醇化酶测定（化学发光法）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u="none" strike="noStrike"/>
                        <a:t>35元</a:t>
                      </a:r>
                      <a:endParaRPr 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ESR     红细胞沉降率测定（仪器法）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5元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1800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42844" y="111617"/>
          <a:ext cx="8936990" cy="6604635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3797300"/>
                <a:gridCol w="996551"/>
                <a:gridCol w="3276600"/>
                <a:gridCol w="866399"/>
              </a:tblGrid>
              <a:tr h="385445"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 dirty="0"/>
                        <a:t>检验项目</a:t>
                      </a:r>
                      <a:endParaRPr lang="zh-CN" altLang="en-US" sz="1600" u="none" strike="noStrike" dirty="0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价格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 dirty="0"/>
                        <a:t>检验项目</a:t>
                      </a:r>
                      <a:endParaRPr lang="zh-CN" altLang="en-US" sz="1600" u="none" strike="noStrike" dirty="0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价格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</a:tr>
              <a:tr h="366554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EHF    流行性出血热病毒抗体测定 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u="none" strike="noStrike"/>
                        <a:t>15元</a:t>
                      </a:r>
                      <a:endParaRPr 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P </a:t>
                      </a:r>
                      <a:r>
                        <a:rPr lang="en-US" altLang="zh-CN" sz="1600" u="none" strike="noStrike"/>
                        <a:t> </a:t>
                      </a:r>
                      <a:r>
                        <a:rPr lang="zh-CN" altLang="en-US" sz="1600" u="none" strike="noStrike"/>
                        <a:t>  孕酮测定  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70元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</a:tr>
              <a:tr h="36703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 dirty="0"/>
                        <a:t>储全血（袋）  </a:t>
                      </a:r>
                      <a:endParaRPr lang="zh-CN" altLang="en-US" sz="1600" u="none" strike="noStrike" dirty="0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30元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ANA     抗核抗体测定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20元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</a:tr>
              <a:tr h="366554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去白细胞悬浮红细胞 （U ）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210元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抗双链DNA测定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 30元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</a:tr>
              <a:tr h="41656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LDL-C     血清低密度脂蛋白胆固醇测定（免疫比浊法）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 20元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ACA      抗心磷脂抗体测定   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 25元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</a:tr>
              <a:tr h="494030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 dirty="0"/>
                        <a:t>HDL-C     血清高密度脂蛋白胆固醇测定（免疫比浊法）</a:t>
                      </a:r>
                      <a:endParaRPr lang="zh-CN" altLang="en-US" sz="1600" u="none" strike="noStrike" dirty="0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15元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AFP      甲胎蛋白测定（化学发光法） 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 50元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</a:tr>
              <a:tr h="366554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 dirty="0"/>
                        <a:t>CEA       血清癌胚抗原测定</a:t>
                      </a:r>
                      <a:endParaRPr lang="zh-CN" altLang="en-US" sz="1600" u="none" strike="noStrike" dirty="0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 50元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TBA       血清总胆汁酸测定   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30元 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</a:tr>
              <a:tr h="366554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β-HCG    血清β-人绒毛膜促性腺激素测定（化学发光法） 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100元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TPSA      总前列腺特异性抗原测定（化学发光法）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70元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</a:tr>
              <a:tr h="366554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INS        血清胰岛素测定（化学发光法）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50元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β2-MG    β2微球蛋白测定 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 30元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</a:tr>
              <a:tr h="33210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E2       血清雌二醇测定（化学发光法） 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 45元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 病毒灭活冰冻血浆 （100ml）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100元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</a:tr>
              <a:tr h="37020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hs-CRP       超敏C-反应蛋白测定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20元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视黄醇结合蛋白 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30元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</a:tr>
              <a:tr h="36639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Fer        血清铁蛋白（化学发光法）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40元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血浆D—二聚体测定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60元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</a:tr>
              <a:tr h="39814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HBV-DNA  乙型肝炎DNA测定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u="none" strike="noStrike"/>
                        <a:t>80元</a:t>
                      </a:r>
                      <a:endParaRPr 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N端-B型钠尿肽前体测定 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 280元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</a:tr>
              <a:tr h="366395"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zh-CN" sz="1600" u="none" strike="noStrike"/>
                        <a:t>CA-199    糖类抗原CA-199测定</a:t>
                      </a:r>
                      <a:endParaRPr lang="en-US" altLang="zh-CN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80元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糖化血红蛋白测定 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 dirty="0"/>
                        <a:t>40元</a:t>
                      </a:r>
                      <a:endParaRPr lang="zh-CN" altLang="en-US" sz="1600" u="none" strike="noStrike" dirty="0"/>
                    </a:p>
                  </a:txBody>
                  <a:tcPr marL="6272" marR="6272" marT="6272" marB="0"/>
                </a:tc>
              </a:tr>
              <a:tr h="366554"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zh-CN" sz="1600" u="none" strike="noStrike"/>
                        <a:t>CA-125    糖类抗原CA-125测定</a:t>
                      </a:r>
                      <a:endParaRPr lang="en-US" altLang="zh-CN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 80元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血清前白蛋白测定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 6元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</a:tr>
              <a:tr h="36131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CA-153    糖类抗原CA-153测定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80元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血清载脂蛋白B测定 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15元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</a:tr>
              <a:tr h="342265"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 CA-724    糖类抗原CA-724测定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u="none" strike="noStrike"/>
                        <a:t> 80元</a:t>
                      </a:r>
                      <a:endParaRPr 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600" u="none" strike="noStrike"/>
                        <a:t>血清载脂蛋白A1测定 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600" u="none" strike="noStrike"/>
                        <a:t> 15元 </a:t>
                      </a:r>
                      <a:endParaRPr lang="zh-CN" altLang="en-US" sz="1600" u="none" strike="noStrike"/>
                    </a:p>
                  </a:txBody>
                  <a:tcPr marL="6272" marR="6272" marT="6272" marB="0"/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1572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635" y="190500"/>
          <a:ext cx="9090660" cy="6613525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3451860"/>
                <a:gridCol w="1000760"/>
                <a:gridCol w="3750945"/>
                <a:gridCol w="887095"/>
              </a:tblGrid>
              <a:tr h="403225"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155" u="none" strike="noStrike" dirty="0"/>
                        <a:t>医疗服务项目</a:t>
                      </a:r>
                      <a:endParaRPr lang="zh-CN" altLang="en-US" sz="1155" u="none" strike="noStrike" dirty="0"/>
                    </a:p>
                  </a:txBody>
                  <a:tcPr marL="4530" marR="4530" marT="453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155" u="none" strike="noStrike"/>
                        <a:t>价格</a:t>
                      </a:r>
                      <a:endParaRPr lang="zh-CN" altLang="en-US" sz="1155" u="none" strike="noStrike"/>
                    </a:p>
                  </a:txBody>
                  <a:tcPr marL="4530" marR="4530" marT="453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155" u="none" strike="noStrike" dirty="0"/>
                        <a:t>医疗服务项目</a:t>
                      </a:r>
                      <a:endParaRPr lang="zh-CN" altLang="en-US" sz="1155" u="none" strike="noStrike" dirty="0"/>
                    </a:p>
                  </a:txBody>
                  <a:tcPr marL="4530" marR="4530" marT="453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155" u="none" strike="noStrike"/>
                        <a:t>价格</a:t>
                      </a:r>
                      <a:endParaRPr lang="zh-CN" altLang="en-US" sz="1155" u="none" strike="noStrike"/>
                    </a:p>
                  </a:txBody>
                  <a:tcPr marL="4530" marR="4530" marT="4530" marB="0"/>
                </a:tc>
              </a:tr>
              <a:tr h="36576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C1-C7椎体(CT)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180.00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床旁摄片加收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20.00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</a:tr>
              <a:tr h="36576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L1-L5椎体(CT)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180.00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床旁透视与术中透视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30.00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</a:tr>
              <a:tr h="36639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L3-S1椎间盘(CT)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180.00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C型臂术中透视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40.00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</a:tr>
              <a:tr h="35179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骨三维成像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50.00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电视透视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4.00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</a:tr>
              <a:tr h="36576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鞍区X线计算机体层(CT)增强扫描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410.00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非血管介入临床操作数字减影(DSA)引导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160.00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</a:tr>
              <a:tr h="36449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鞍区X线计算机体层(CT)平扫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180.00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加滤线器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1.00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</a:tr>
              <a:tr h="36703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鼻部鼻窦X线计算机体层(CT)平扫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180.00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静脉泌尿系造影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35.00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</a:tr>
              <a:tr h="36639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骶髂关节X线计算机体层(CT)增强扫描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410.00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数字化X线机唾液腺造影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90.00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</a:tr>
              <a:tr h="38671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骶髂关节X线计算机体层(CT)平扫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180.00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数字化X线机静脉泌尿系造影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52.50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</a:tr>
              <a:tr h="36004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大腿X线计算机体层(CT)平扫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180.00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数字化X线机子宫输卵管碘油造影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82.50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</a:tr>
              <a:tr h="36766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大腿X线计算机体层(CT)增强扫描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410.00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数字化X线机副鼻窦造影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52.50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</a:tr>
              <a:tr h="33210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骶尾部X线计算机体层(CT)增强扫描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410.00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数字化X线机子宫造影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75.00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</a:tr>
              <a:tr h="36576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骶尾部X线计算机体层(CT)平扫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180.00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数字化X线机经皮经肝胆道造影(PTC)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240.00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</a:tr>
              <a:tr h="36639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耳部X线计算机体层(CT)平扫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180.00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数字化X线机经电镜逆行胰胆管造影(ERCP)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600.00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</a:tr>
              <a:tr h="38735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肺小结节CT三维成像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1150.00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数字化X线机输精管造影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150.00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</a:tr>
              <a:tr h="39814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骨盆部X线计算机体层(CT)增强扫描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410.00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数字化X线机静脉胆道造影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90.00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</a:tr>
              <a:tr h="33274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骨盆部X线计算机体层(CT)平扫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180.00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数字化X线机气脑造影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120.00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1078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21590" y="20320"/>
          <a:ext cx="9121775" cy="6790690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3463925"/>
                <a:gridCol w="1003935"/>
                <a:gridCol w="3763010"/>
                <a:gridCol w="890905"/>
              </a:tblGrid>
              <a:tr h="423545"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155" u="none" strike="noStrike" dirty="0"/>
                        <a:t>医疗服务项目</a:t>
                      </a:r>
                      <a:endParaRPr lang="zh-CN" altLang="en-US" sz="1155" u="none" strike="noStrike" dirty="0"/>
                    </a:p>
                  </a:txBody>
                  <a:tcPr marL="4530" marR="4530" marT="453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155" u="none" strike="noStrike"/>
                        <a:t>价格</a:t>
                      </a:r>
                      <a:endParaRPr lang="zh-CN" altLang="en-US" sz="1155" u="none" strike="noStrike"/>
                    </a:p>
                  </a:txBody>
                  <a:tcPr marL="4530" marR="4530" marT="453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155" u="none" strike="noStrike" dirty="0"/>
                        <a:t>医疗服务项目</a:t>
                      </a:r>
                      <a:endParaRPr lang="zh-CN" altLang="en-US" sz="1155" u="none" strike="noStrike" dirty="0"/>
                    </a:p>
                  </a:txBody>
                  <a:tcPr marL="4530" marR="4530" marT="453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155" u="none" strike="noStrike"/>
                        <a:t>价格</a:t>
                      </a:r>
                      <a:endParaRPr lang="zh-CN" altLang="en-US" sz="1155" u="none" strike="noStrike"/>
                    </a:p>
                  </a:txBody>
                  <a:tcPr marL="4530" marR="4530" marT="4530" marB="0"/>
                </a:tc>
              </a:tr>
              <a:tr h="37528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右肩关节正位</a:t>
                      </a:r>
                      <a:endParaRPr lang="zh-CN" altLang="en-US" sz="1010" b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</a:rPr>
                        <a:t>40.00</a:t>
                      </a:r>
                      <a:endParaRPr lang="en-US" altLang="en-US" sz="1010" b="0">
                        <a:solidFill>
                          <a:schemeClr val="tx1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骨盆正位</a:t>
                      </a:r>
                      <a:endParaRPr lang="zh-CN" altLang="en-US" sz="1010" b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</a:rPr>
                        <a:t>40.00</a:t>
                      </a:r>
                      <a:endParaRPr lang="en-US" altLang="en-US" sz="1010" b="0">
                        <a:solidFill>
                          <a:schemeClr val="tx1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</a:tr>
              <a:tr h="37528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左肘关节正侧位</a:t>
                      </a:r>
                      <a:endParaRPr lang="zh-CN" altLang="en-US" sz="1010" b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</a:rPr>
                        <a:t>60.00</a:t>
                      </a:r>
                      <a:endParaRPr lang="en-US" altLang="en-US" sz="1010" b="0">
                        <a:solidFill>
                          <a:schemeClr val="tx1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数字化X线机全消化道造影</a:t>
                      </a:r>
                      <a:endParaRPr lang="zh-CN" altLang="en-US" sz="1010" b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</a:rPr>
                        <a:t>217.50</a:t>
                      </a:r>
                      <a:endParaRPr lang="en-US" altLang="en-US" sz="1010" b="0">
                        <a:solidFill>
                          <a:schemeClr val="tx1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</a:tr>
              <a:tr h="37528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胸部正侧位</a:t>
                      </a:r>
                      <a:endParaRPr lang="zh-CN" altLang="en-US" sz="1010" b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</a:rPr>
                        <a:t>60.00</a:t>
                      </a:r>
                      <a:endParaRPr lang="en-US" altLang="en-US" sz="1010" b="0">
                        <a:solidFill>
                          <a:schemeClr val="tx1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右手正斜位</a:t>
                      </a:r>
                      <a:endParaRPr lang="zh-CN" altLang="en-US" sz="1010" b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</a:rPr>
                        <a:t>60.00</a:t>
                      </a:r>
                      <a:endParaRPr lang="en-US" altLang="en-US" sz="1010" b="0">
                        <a:solidFill>
                          <a:schemeClr val="tx1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</a:tr>
              <a:tr h="36068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胸椎正侧位</a:t>
                      </a:r>
                      <a:endParaRPr lang="zh-CN" altLang="en-US" sz="1010" b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</a:rPr>
                        <a:t>60.00</a:t>
                      </a:r>
                      <a:endParaRPr lang="en-US" altLang="en-US" sz="1010" b="0">
                        <a:solidFill>
                          <a:schemeClr val="tx1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右腕正侧位</a:t>
                      </a:r>
                      <a:endParaRPr lang="zh-CN" altLang="en-US" sz="1010" b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</a:rPr>
                        <a:t>60.00</a:t>
                      </a:r>
                      <a:endParaRPr lang="en-US" altLang="en-US" sz="1010" b="0">
                        <a:solidFill>
                          <a:schemeClr val="tx1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</a:tr>
              <a:tr h="37401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胸部正斜位</a:t>
                      </a:r>
                      <a:endParaRPr lang="zh-CN" altLang="en-US" sz="1010" b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</a:rPr>
                        <a:t>60.00</a:t>
                      </a:r>
                      <a:endParaRPr lang="en-US" altLang="en-US" sz="1010" b="0">
                        <a:solidFill>
                          <a:schemeClr val="tx1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右尺桡骨正侧位</a:t>
                      </a:r>
                      <a:endParaRPr lang="zh-CN" altLang="en-US" sz="1010" b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</a:rPr>
                        <a:t>60.00</a:t>
                      </a:r>
                      <a:endParaRPr lang="en-US" altLang="en-US" sz="1010" b="0">
                        <a:solidFill>
                          <a:schemeClr val="tx1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</a:tr>
              <a:tr h="37528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颈椎双斜位</a:t>
                      </a:r>
                      <a:endParaRPr lang="zh-CN" altLang="en-US" sz="1010" b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</a:rPr>
                        <a:t>60.00</a:t>
                      </a:r>
                      <a:endParaRPr lang="en-US" altLang="en-US" sz="1010" b="0">
                        <a:solidFill>
                          <a:schemeClr val="tx1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右肱骨正侧位</a:t>
                      </a:r>
                      <a:endParaRPr lang="zh-CN" altLang="en-US" sz="1010" b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</a:rPr>
                        <a:t>60.00</a:t>
                      </a:r>
                      <a:endParaRPr lang="en-US" altLang="en-US" sz="1010" b="0">
                        <a:solidFill>
                          <a:schemeClr val="tx1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</a:tr>
              <a:tr h="37528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骶尾椎正侧位</a:t>
                      </a:r>
                      <a:endParaRPr lang="zh-CN" altLang="en-US" sz="1010" b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</a:rPr>
                        <a:t>60.00</a:t>
                      </a:r>
                      <a:endParaRPr lang="en-US" altLang="en-US" sz="1010" b="0">
                        <a:solidFill>
                          <a:schemeClr val="tx1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右肘正侧位</a:t>
                      </a:r>
                      <a:endParaRPr lang="zh-CN" altLang="en-US" sz="1010" b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</a:rPr>
                        <a:t>60.00</a:t>
                      </a:r>
                      <a:endParaRPr lang="en-US" altLang="en-US" sz="1010" b="0">
                        <a:solidFill>
                          <a:schemeClr val="tx1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</a:tr>
              <a:tr h="37528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头颅正侧位</a:t>
                      </a:r>
                      <a:endParaRPr lang="zh-CN" altLang="en-US" sz="1010" b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</a:rPr>
                        <a:t>60.00</a:t>
                      </a:r>
                      <a:endParaRPr lang="en-US" altLang="en-US" sz="1010" b="0">
                        <a:solidFill>
                          <a:schemeClr val="tx1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右股骨正侧位</a:t>
                      </a:r>
                      <a:endParaRPr lang="zh-CN" altLang="en-US" sz="1010" b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</a:rPr>
                        <a:t>60.00</a:t>
                      </a:r>
                      <a:endParaRPr lang="en-US" altLang="en-US" sz="1010" b="0">
                        <a:solidFill>
                          <a:schemeClr val="tx1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</a:tr>
              <a:tr h="39687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左颧弓轴位</a:t>
                      </a:r>
                      <a:endParaRPr lang="zh-CN" altLang="en-US" sz="1010" b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</a:rPr>
                        <a:t>40.00</a:t>
                      </a:r>
                      <a:endParaRPr lang="en-US" altLang="en-US" sz="1010" b="0">
                        <a:solidFill>
                          <a:schemeClr val="tx1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右膝关节正侧位</a:t>
                      </a:r>
                      <a:endParaRPr lang="zh-CN" altLang="en-US" sz="1010" b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</a:rPr>
                        <a:t>60.00</a:t>
                      </a:r>
                      <a:endParaRPr lang="en-US" altLang="en-US" sz="1010" b="0">
                        <a:solidFill>
                          <a:schemeClr val="tx1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</a:tr>
              <a:tr h="36893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双侧乳突许氏位</a:t>
                      </a:r>
                      <a:endParaRPr lang="zh-CN" altLang="en-US" sz="1010" b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</a:rPr>
                        <a:t>60.00</a:t>
                      </a:r>
                      <a:endParaRPr lang="en-US" altLang="en-US" sz="1010" b="0">
                        <a:solidFill>
                          <a:schemeClr val="tx1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右胫腓骨正侧位</a:t>
                      </a:r>
                      <a:endParaRPr lang="zh-CN" altLang="en-US" sz="1010" b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</a:rPr>
                        <a:t>60.00</a:t>
                      </a:r>
                      <a:endParaRPr lang="en-US" altLang="en-US" sz="1010" b="0">
                        <a:solidFill>
                          <a:schemeClr val="tx1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</a:tr>
              <a:tr h="37782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左肩关节正位</a:t>
                      </a:r>
                      <a:endParaRPr lang="zh-CN" altLang="en-US" sz="1010" b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</a:rPr>
                        <a:t>40.00</a:t>
                      </a:r>
                      <a:endParaRPr lang="en-US" altLang="en-US" sz="1010" b="0">
                        <a:solidFill>
                          <a:schemeClr val="tx1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右踝关节正侧位</a:t>
                      </a:r>
                      <a:endParaRPr lang="zh-CN" altLang="en-US" sz="1010" b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</a:rPr>
                        <a:t>60.00</a:t>
                      </a:r>
                      <a:endParaRPr lang="en-US" altLang="en-US" sz="1010" b="0">
                        <a:solidFill>
                          <a:schemeClr val="tx1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</a:tr>
              <a:tr h="34036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鼻窦瓦氏位</a:t>
                      </a:r>
                      <a:endParaRPr lang="zh-CN" altLang="en-US" sz="1010" b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</a:rPr>
                        <a:t>40.00</a:t>
                      </a:r>
                      <a:endParaRPr lang="en-US" altLang="en-US" sz="1010" b="0">
                        <a:solidFill>
                          <a:schemeClr val="tx1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右足正斜位</a:t>
                      </a:r>
                      <a:endParaRPr lang="zh-CN" altLang="en-US" sz="1010" b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</a:rPr>
                        <a:t>60.00</a:t>
                      </a:r>
                      <a:endParaRPr lang="en-US" altLang="en-US" sz="1010" b="0">
                        <a:solidFill>
                          <a:schemeClr val="tx1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</a:tr>
              <a:tr h="37528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胸部正位</a:t>
                      </a:r>
                      <a:endParaRPr lang="zh-CN" altLang="en-US" sz="1010" b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</a:rPr>
                        <a:t>40.00</a:t>
                      </a:r>
                      <a:endParaRPr lang="en-US" altLang="en-US" sz="1010" b="0">
                        <a:solidFill>
                          <a:schemeClr val="tx1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右跟骨侧轴位</a:t>
                      </a:r>
                      <a:endParaRPr lang="zh-CN" altLang="en-US" sz="1010" b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</a:rPr>
                        <a:t>60.00</a:t>
                      </a:r>
                      <a:endParaRPr lang="en-US" altLang="en-US" sz="1010" b="0">
                        <a:solidFill>
                          <a:schemeClr val="tx1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</a:tr>
              <a:tr h="37401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颈椎张口位</a:t>
                      </a:r>
                      <a:endParaRPr lang="zh-CN" altLang="en-US" sz="1010" b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</a:rPr>
                        <a:t>40.00</a:t>
                      </a:r>
                      <a:endParaRPr lang="en-US" altLang="en-US" sz="1010" b="0">
                        <a:solidFill>
                          <a:schemeClr val="tx1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左手正斜位</a:t>
                      </a:r>
                      <a:endParaRPr lang="zh-CN" altLang="en-US" sz="1010" b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</a:rPr>
                        <a:t>60.00</a:t>
                      </a:r>
                      <a:endParaRPr lang="en-US" altLang="en-US" sz="1010" b="0">
                        <a:solidFill>
                          <a:schemeClr val="tx1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</a:tr>
              <a:tr h="39814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鼻咽侧位</a:t>
                      </a:r>
                      <a:endParaRPr lang="zh-CN" altLang="en-US" sz="1010" b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</a:rPr>
                        <a:t>40.00</a:t>
                      </a:r>
                      <a:endParaRPr lang="en-US" altLang="en-US" sz="1010" b="0">
                        <a:solidFill>
                          <a:schemeClr val="tx1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左腕正侧位</a:t>
                      </a:r>
                      <a:endParaRPr lang="zh-CN" altLang="en-US" sz="1010" b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</a:rPr>
                        <a:t>60.00</a:t>
                      </a:r>
                      <a:endParaRPr lang="en-US" altLang="en-US" sz="1010" b="0">
                        <a:solidFill>
                          <a:schemeClr val="tx1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</a:tr>
              <a:tr h="40894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膝关节应力位</a:t>
                      </a:r>
                      <a:endParaRPr lang="zh-CN" altLang="en-US" sz="1010" b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</a:rPr>
                        <a:t>40.00</a:t>
                      </a:r>
                      <a:endParaRPr lang="en-US" altLang="en-US" sz="1010" b="0">
                        <a:solidFill>
                          <a:schemeClr val="tx1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左尺桡骨正侧位</a:t>
                      </a:r>
                      <a:endParaRPr lang="zh-CN" altLang="en-US" sz="1010" b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</a:rPr>
                        <a:t>60.00</a:t>
                      </a:r>
                      <a:endParaRPr lang="en-US" altLang="en-US" sz="1010" b="0">
                        <a:solidFill>
                          <a:schemeClr val="tx1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</a:tr>
              <a:tr h="34036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腹部站立位</a:t>
                      </a:r>
                      <a:endParaRPr lang="zh-CN" altLang="en-US" sz="1010" b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</a:rPr>
                        <a:t>40.00</a:t>
                      </a:r>
                      <a:endParaRPr lang="en-US" altLang="en-US" sz="1010" b="0">
                        <a:solidFill>
                          <a:schemeClr val="tx1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左肱骨正侧位</a:t>
                      </a:r>
                      <a:endParaRPr lang="zh-CN" altLang="en-US" sz="1010" b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</a:rPr>
                        <a:t>60.00</a:t>
                      </a:r>
                      <a:endParaRPr lang="en-US" altLang="en-US" sz="1010" b="0">
                        <a:solidFill>
                          <a:schemeClr val="tx1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10847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-635" y="69215"/>
          <a:ext cx="9118600" cy="6661785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3462020"/>
                <a:gridCol w="1003935"/>
                <a:gridCol w="3761740"/>
                <a:gridCol w="890905"/>
              </a:tblGrid>
              <a:tr h="406400"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155" u="none" strike="noStrike" dirty="0"/>
                        <a:t>医疗服务项目</a:t>
                      </a:r>
                      <a:endParaRPr lang="zh-CN" altLang="en-US" sz="1155" u="none" strike="noStrike" dirty="0"/>
                    </a:p>
                  </a:txBody>
                  <a:tcPr marL="4530" marR="4530" marT="453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155" u="none" strike="noStrike"/>
                        <a:t>价格</a:t>
                      </a:r>
                      <a:endParaRPr lang="zh-CN" altLang="en-US" sz="1155" u="none" strike="noStrike"/>
                    </a:p>
                  </a:txBody>
                  <a:tcPr marL="4530" marR="4530" marT="453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155" u="none" strike="noStrike" dirty="0"/>
                        <a:t>医疗服务项目</a:t>
                      </a:r>
                      <a:endParaRPr lang="zh-CN" altLang="en-US" sz="1155" u="none" strike="noStrike" dirty="0"/>
                    </a:p>
                  </a:txBody>
                  <a:tcPr marL="4530" marR="4530" marT="453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155" u="none" strike="noStrike"/>
                        <a:t>价格</a:t>
                      </a:r>
                      <a:endParaRPr lang="zh-CN" altLang="en-US" sz="1155" u="none" strike="noStrike"/>
                    </a:p>
                  </a:txBody>
                  <a:tcPr marL="4530" marR="4530" marT="4530" marB="0"/>
                </a:tc>
              </a:tr>
              <a:tr h="36893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膀胱残余尿量彩色多普勒超声测定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50.00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单通道常规心电图检查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3.00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</a:tr>
              <a:tr h="36830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床旁彩色多普勒超声检查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80.00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十二通道常规心电图检查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10.00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</a:tr>
              <a:tr h="36830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肠系膜上下动脉彩色多普勒超声检查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80.00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十二通道动态心电图检查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200.00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</a:tr>
              <a:tr h="35369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胆囊胆道收缩功能B超检查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30.00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三通道动态心电图检查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120.00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</a:tr>
              <a:tr h="36957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腹股沟淋巴结彩色多普勒超声检查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50.00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脑电图录像检查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40.00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</a:tr>
              <a:tr h="36830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腹膜后彩色多普勒超声检查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80.00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蝶骨电极脑电图检查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60.00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</a:tr>
              <a:tr h="36830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腹腔动脉彩色多普勒超声检查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80.00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经颅多普勒超声检查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80.00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</a:tr>
              <a:tr h="36893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腹腔积液彩色多普勒超声检查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80.00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脑电地形图检查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80.00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</a:tr>
              <a:tr h="38925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腹主动脉彩色多普勒超声检查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80.00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椎动脉彩色多普勒超声检查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80.00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</a:tr>
              <a:tr h="36385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肝胆胰脾肾彩色多普勒超声检查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80.00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活检组织病理诊断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100.00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</a:tr>
              <a:tr h="36893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关节彩色多普勒超声检查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50.00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免疫组织化学染色诊断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140.00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</a:tr>
              <a:tr h="33528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肝静脉彩色多普勒超声检查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80.00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全器官大切片检查与诊断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300.00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</a:tr>
              <a:tr h="36830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颈动脉彩色多普勒超声检查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80.00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手术标本病理诊断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100.00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</a:tr>
              <a:tr h="36830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经腹部妇科彩色多普勒超声检查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80.00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手术标本病理诊断每增加一个蜡块加收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30.00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</a:tr>
              <a:tr h="39116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颈静脉彩色多普勒超声检查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80.00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非妇科脱落细胞学检查与诊断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30.00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</a:tr>
              <a:tr h="40132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经阴道彩色多普勒超声检查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80.00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非妇科液基薄层细胞学检查与诊断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150.00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</a:tr>
              <a:tr h="33464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甲状腺彩色多普勒超声检查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50.00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01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妇科脱落细胞学检查与诊断</a:t>
                      </a:r>
                      <a:endParaRPr lang="zh-CN" altLang="en-US" sz="101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1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80.00</a:t>
                      </a:r>
                      <a:endParaRPr lang="en-US" altLang="en-US" sz="101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173" marR="9173" marT="9173" marB="33025" anchor="ctr"/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1095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KSO_WM_UNIT_TABLE_BEAUTIFY" val="smartTable{463d114e-17f3-49a7-90ae-f558e403e95d}"/>
</p:tagLst>
</file>

<file path=ppt/tags/tag2.xml><?xml version="1.0" encoding="utf-8"?>
<p:tagLst xmlns:p="http://schemas.openxmlformats.org/presentationml/2006/main">
  <p:tag name="KSO_WM_UNIT_TABLE_BEAUTIFY" val="smartTable{463d114e-17f3-49a7-90ae-f558e403e95d}"/>
</p:tagLst>
</file>

<file path=ppt/tags/tag3.xml><?xml version="1.0" encoding="utf-8"?>
<p:tagLst xmlns:p="http://schemas.openxmlformats.org/presentationml/2006/main">
  <p:tag name="KSO_WM_UNIT_TABLE_BEAUTIFY" val="smartTable{463d114e-17f3-49a7-90ae-f558e403e95d}"/>
</p:tagLst>
</file>

<file path=ppt/tags/tag4.xml><?xml version="1.0" encoding="utf-8"?>
<p:tagLst xmlns:p="http://schemas.openxmlformats.org/presentationml/2006/main">
  <p:tag name="KSO_WM_UNIT_TABLE_BEAUTIFY" val="smartTable{2494a8fb-29bd-407b-815f-de6be879d90d}"/>
  <p:tag name="TABLE_ENDDRAG_ORIGIN_RECT" val="715*520"/>
  <p:tag name="TABLE_ENDDRAG_RECT" val="0*15*715*520"/>
</p:tagLst>
</file>

<file path=ppt/tags/tag5.xml><?xml version="1.0" encoding="utf-8"?>
<p:tagLst xmlns:p="http://schemas.openxmlformats.org/presentationml/2006/main">
  <p:tag name="KSO_WM_UNIT_TABLE_BEAUTIFY" val="smartTable{2bc8ac90-1847-40a4-b4b7-59339197c584}"/>
  <p:tag name="TABLE_ENDDRAG_ORIGIN_RECT" val="718*534"/>
  <p:tag name="TABLE_ENDDRAG_RECT" val="1*1*718*534"/>
</p:tagLst>
</file>

<file path=ppt/tags/tag6.xml><?xml version="1.0" encoding="utf-8"?>
<p:tagLst xmlns:p="http://schemas.openxmlformats.org/presentationml/2006/main">
  <p:tag name="KSO_WM_UNIT_TABLE_BEAUTIFY" val="smartTable{47204d78-e0fc-45c0-94e4-0e331ad65ac4}"/>
  <p:tag name="TABLE_ENDDRAG_ORIGIN_RECT" val="718*524"/>
  <p:tag name="TABLE_ENDDRAG_RECT" val="0*5*718*524"/>
</p:tagLst>
</file>

<file path=ppt/tags/tag7.xml><?xml version="1.0" encoding="utf-8"?>
<p:tagLst xmlns:p="http://schemas.openxmlformats.org/presentationml/2006/main">
  <p:tag name="KSO_WPP_MARK_KEY" val="15172145-9079-4438-acad-6e2c6ce62913"/>
  <p:tag name="COMMONDATA" val="eyJoZGlkIjoiYTc0ZmFlODU3ZmUyNjAxNDU0YzM4MjQwYTA2Y2E3NjEifQ=="/>
  <p:tag name="commondata" val="eyJoZGlkIjoiYTY5NzFmZmU4YWIzYjYxY2Y5YWQ5NmJhNDdlNTQ1YTc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3587</Words>
  <Application>WPS 演示</Application>
  <PresentationFormat>全屏显示(4:3)</PresentationFormat>
  <Paragraphs>850</Paragraphs>
  <Slides>7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  <vt:variant>
        <vt:lpstr>自定义放映</vt:lpstr>
      </vt:variant>
      <vt:variant>
        <vt:i4>1</vt:i4>
      </vt:variant>
    </vt:vector>
  </HeadingPairs>
  <TitlesOfParts>
    <vt:vector size="15" baseType="lpstr">
      <vt:lpstr>Arial</vt:lpstr>
      <vt:lpstr>宋体</vt:lpstr>
      <vt:lpstr>Wingdings</vt:lpstr>
      <vt:lpstr>Calibri</vt:lpstr>
      <vt:lpstr>微软雅黑</vt:lpstr>
      <vt:lpstr>Arial Unicode MS</vt:lpstr>
      <vt:lpstr>Office 主题</vt:lpstr>
      <vt:lpstr>即墨区第二人民医院  检验项目价格表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自定义放映 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即墨区第二人民医院药品价格公示表</dc:title>
  <dc:creator/>
  <cp:lastModifiedBy>珍惜</cp:lastModifiedBy>
  <cp:revision>43</cp:revision>
  <dcterms:created xsi:type="dcterms:W3CDTF">2023-02-05T23:23:00Z</dcterms:created>
  <dcterms:modified xsi:type="dcterms:W3CDTF">2024-01-17T09:18:34Z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F74D7BAFA4AB4457BDA182E3E834CA43</vt:lpwstr>
  </property>
  <property fmtid="{D5CDD505-2E9C-101B-9397-08002B2CF9AE}" pid="3" name="KSOProductBuildVer">
    <vt:lpwstr>2052-12.1.0.16120</vt:lpwstr>
  </property>
</Properties>
</file>